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331" r:id="rId2"/>
    <p:sldId id="537" r:id="rId3"/>
    <p:sldId id="380" r:id="rId4"/>
    <p:sldId id="381" r:id="rId5"/>
    <p:sldId id="382" r:id="rId6"/>
    <p:sldId id="388" r:id="rId7"/>
    <p:sldId id="389" r:id="rId8"/>
    <p:sldId id="390" r:id="rId9"/>
    <p:sldId id="392" r:id="rId10"/>
    <p:sldId id="397" r:id="rId11"/>
    <p:sldId id="405" r:id="rId12"/>
    <p:sldId id="414" r:id="rId13"/>
    <p:sldId id="360" r:id="rId14"/>
    <p:sldId id="505" r:id="rId15"/>
    <p:sldId id="506" r:id="rId16"/>
    <p:sldId id="508" r:id="rId17"/>
    <p:sldId id="507" r:id="rId18"/>
    <p:sldId id="509" r:id="rId19"/>
    <p:sldId id="532" r:id="rId20"/>
    <p:sldId id="511" r:id="rId21"/>
    <p:sldId id="512" r:id="rId22"/>
    <p:sldId id="513" r:id="rId23"/>
    <p:sldId id="533" r:id="rId24"/>
    <p:sldId id="534" r:id="rId25"/>
    <p:sldId id="415" r:id="rId26"/>
    <p:sldId id="514" r:id="rId27"/>
    <p:sldId id="515" r:id="rId28"/>
    <p:sldId id="516" r:id="rId29"/>
    <p:sldId id="517" r:id="rId30"/>
    <p:sldId id="518" r:id="rId31"/>
    <p:sldId id="519" r:id="rId32"/>
    <p:sldId id="504" r:id="rId33"/>
    <p:sldId id="416" r:id="rId34"/>
    <p:sldId id="520" r:id="rId35"/>
    <p:sldId id="503" r:id="rId36"/>
    <p:sldId id="521" r:id="rId37"/>
    <p:sldId id="522" r:id="rId38"/>
    <p:sldId id="523" r:id="rId39"/>
    <p:sldId id="524" r:id="rId40"/>
    <p:sldId id="526" r:id="rId41"/>
    <p:sldId id="525" r:id="rId42"/>
    <p:sldId id="527" r:id="rId43"/>
    <p:sldId id="528" r:id="rId44"/>
    <p:sldId id="536" r:id="rId45"/>
    <p:sldId id="529" r:id="rId46"/>
    <p:sldId id="530" r:id="rId47"/>
    <p:sldId id="535"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5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1682"/>
  </p:normalViewPr>
  <p:slideViewPr>
    <p:cSldViewPr snapToGrid="0">
      <p:cViewPr varScale="1">
        <p:scale>
          <a:sx n="34" d="100"/>
          <a:sy n="34" d="100"/>
        </p:scale>
        <p:origin x="1670" y="6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72794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3731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0057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49449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425572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3593589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0569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572434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3284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Su ventaja principal es que no requiere hipótesis sobre el mecanismo generador de los datos </a:t>
            </a:r>
          </a:p>
        </p:txBody>
      </p:sp>
    </p:spTree>
    <p:extLst>
      <p:ext uri="{BB962C8B-B14F-4D97-AF65-F5344CB8AC3E}">
        <p14:creationId xmlns:p14="http://schemas.microsoft.com/office/powerpoint/2010/main" val="4229951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El segundo es menos preciso, pero es mas fácil de calcular.</a:t>
            </a:r>
          </a:p>
        </p:txBody>
      </p:sp>
    </p:spTree>
    <p:extLst>
      <p:ext uri="{BB962C8B-B14F-4D97-AF65-F5344CB8AC3E}">
        <p14:creationId xmlns:p14="http://schemas.microsoft.com/office/powerpoint/2010/main" val="349491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43129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84668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4219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543579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94155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292635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899500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281183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Mencionar que el efecto de Alpha y lambda es similar a Lasso y Ridge en los efecto que hacen</a:t>
            </a:r>
          </a:p>
        </p:txBody>
      </p:sp>
    </p:spTree>
    <p:extLst>
      <p:ext uri="{BB962C8B-B14F-4D97-AF65-F5344CB8AC3E}">
        <p14:creationId xmlns:p14="http://schemas.microsoft.com/office/powerpoint/2010/main" val="229981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72990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1494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Aclarar que esto se puede trasladar a regresión</a:t>
            </a:r>
          </a:p>
        </p:txBody>
      </p:sp>
    </p:spTree>
    <p:extLst>
      <p:ext uri="{BB962C8B-B14F-4D97-AF65-F5344CB8AC3E}">
        <p14:creationId xmlns:p14="http://schemas.microsoft.com/office/powerpoint/2010/main" val="380511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706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5786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37852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09992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0.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9.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8.png"/><Relationship Id="rId5" Type="http://schemas.openxmlformats.org/officeDocument/2006/relationships/image" Target="../media/image26.png"/><Relationship Id="rId10" Type="http://schemas.openxmlformats.org/officeDocument/2006/relationships/image" Target="../media/image37.svg"/><Relationship Id="rId4" Type="http://schemas.openxmlformats.org/officeDocument/2006/relationships/image" Target="../media/image25.svg"/><Relationship Id="rId9" Type="http://schemas.openxmlformats.org/officeDocument/2006/relationships/image" Target="../media/image36.png"/><Relationship Id="rId14"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2.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41.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40.png"/><Relationship Id="rId5" Type="http://schemas.openxmlformats.org/officeDocument/2006/relationships/image" Target="../media/image26.png"/><Relationship Id="rId10" Type="http://schemas.openxmlformats.org/officeDocument/2006/relationships/image" Target="../media/image37.svg"/><Relationship Id="rId4" Type="http://schemas.openxmlformats.org/officeDocument/2006/relationships/image" Target="../media/image25.svg"/><Relationship Id="rId9" Type="http://schemas.openxmlformats.org/officeDocument/2006/relationships/image" Target="../media/image36.png"/><Relationship Id="rId14" Type="http://schemas.openxmlformats.org/officeDocument/2006/relationships/image" Target="../media/image43.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9.png"/><Relationship Id="rId7" Type="http://schemas.openxmlformats.org/officeDocument/2006/relationships/image" Target="../media/image31.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9.png"/><Relationship Id="rId7" Type="http://schemas.openxmlformats.org/officeDocument/2006/relationships/image" Target="../media/image31.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5.sv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4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43.png"/><Relationship Id="rId17" Type="http://schemas.openxmlformats.org/officeDocument/2006/relationships/image" Target="../media/image480.png"/><Relationship Id="rId2" Type="http://schemas.openxmlformats.org/officeDocument/2006/relationships/notesSlide" Target="../notesSlides/notesSlide22.xml"/><Relationship Id="rId16" Type="http://schemas.openxmlformats.org/officeDocument/2006/relationships/image" Target="../media/image470.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420.png"/><Relationship Id="rId5" Type="http://schemas.openxmlformats.org/officeDocument/2006/relationships/image" Target="../media/image57.png"/><Relationship Id="rId15" Type="http://schemas.openxmlformats.org/officeDocument/2006/relationships/image" Target="../media/image460.png"/><Relationship Id="rId10" Type="http://schemas.openxmlformats.org/officeDocument/2006/relationships/image" Target="../media/image41.png"/><Relationship Id="rId4" Type="http://schemas.openxmlformats.org/officeDocument/2006/relationships/image" Target="../media/image56.png"/><Relationship Id="rId9" Type="http://schemas.openxmlformats.org/officeDocument/2006/relationships/image" Target="../media/image400.png"/><Relationship Id="rId14" Type="http://schemas.openxmlformats.org/officeDocument/2006/relationships/image" Target="../media/image4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xgboost.readthedocs.io/en/stable/"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4.pn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png"/><Relationship Id="rId7"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Métodos de ensamble</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dirty="0">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a:solidFill>
                  <a:schemeClr val="tx1"/>
                </a:solidFill>
              </a:rPr>
              <a:t>Antonio Zarauz Moreno</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Redes Feed-foRward"/>
          <p:cNvSpPr txBox="1">
            <a:spLocks noGrp="1"/>
          </p:cNvSpPr>
          <p:nvPr>
            <p:ph type="title"/>
          </p:nvPr>
        </p:nvSpPr>
        <p:spPr>
          <a:xfrm>
            <a:off x="1295400" y="1622629"/>
            <a:ext cx="21869400" cy="1778386"/>
          </a:xfrm>
          <a:prstGeom prst="rect">
            <a:avLst/>
          </a:prstGeom>
        </p:spPr>
        <p:txBody>
          <a:bodyPr/>
          <a:lstStyle/>
          <a:p>
            <a:r>
              <a:t>Redes Feed-foRward</a:t>
            </a:r>
          </a:p>
        </p:txBody>
      </p:sp>
      <p:pic>
        <p:nvPicPr>
          <p:cNvPr id="380" name="neuron4capas.png" descr="neuron4capas.png"/>
          <p:cNvPicPr>
            <a:picLocks noChangeAspect="1"/>
          </p:cNvPicPr>
          <p:nvPr/>
        </p:nvPicPr>
        <p:blipFill>
          <a:blip r:embed="rId2"/>
          <a:stretch>
            <a:fillRect/>
          </a:stretch>
        </p:blipFill>
        <p:spPr>
          <a:xfrm>
            <a:off x="7246371" y="3476242"/>
            <a:ext cx="9891258" cy="9934363"/>
          </a:xfrm>
          <a:prstGeom prst="rect">
            <a:avLst/>
          </a:prstGeom>
          <a:ln w="12700">
            <a:miter lim="400000"/>
          </a:ln>
        </p:spPr>
      </p:pic>
      <p:sp>
        <p:nvSpPr>
          <p:cNvPr id="2" name="Footer Placeholder 4">
            <a:extLst>
              <a:ext uri="{FF2B5EF4-FFF2-40B4-BE49-F238E27FC236}">
                <a16:creationId xmlns:a16="http://schemas.microsoft.com/office/drawing/2014/main" id="{82189104-CCBC-168E-5747-397D22ED59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97A22CC-9D5E-2489-15A9-EB8D9ADC2AE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66484452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p:pic>
        <p:nvPicPr>
          <p:cNvPr id="413" name="asdd.png" descr="asdd.png"/>
          <p:cNvPicPr>
            <a:picLocks noChangeAspect="1"/>
          </p:cNvPicPr>
          <p:nvPr/>
        </p:nvPicPr>
        <p:blipFill>
          <a:blip r:embed="rId2"/>
          <a:stretch>
            <a:fillRect/>
          </a:stretch>
        </p:blipFill>
        <p:spPr>
          <a:xfrm>
            <a:off x="5422569" y="3881274"/>
            <a:ext cx="14808493" cy="8212097"/>
          </a:xfrm>
          <a:prstGeom prst="rect">
            <a:avLst/>
          </a:prstGeom>
          <a:ln w="12700">
            <a:miter lim="400000"/>
          </a:ln>
        </p:spPr>
      </p:pic>
      <p:sp>
        <p:nvSpPr>
          <p:cNvPr id="2" name="Footer Placeholder 4">
            <a:extLst>
              <a:ext uri="{FF2B5EF4-FFF2-40B4-BE49-F238E27FC236}">
                <a16:creationId xmlns:a16="http://schemas.microsoft.com/office/drawing/2014/main" id="{3454D0E3-A504-6A2A-B959-33B843AEFAD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E7ADA3A-8825-1DF5-AB9C-F3882B5B47D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p:spTree>
    <p:extLst>
      <p:ext uri="{BB962C8B-B14F-4D97-AF65-F5344CB8AC3E}">
        <p14:creationId xmlns:p14="http://schemas.microsoft.com/office/powerpoint/2010/main" val="25593551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ytorch"/>
          <p:cNvSpPr txBox="1">
            <a:spLocks noGrp="1"/>
          </p:cNvSpPr>
          <p:nvPr>
            <p:ph type="title"/>
          </p:nvPr>
        </p:nvSpPr>
        <p:spPr>
          <a:xfrm>
            <a:off x="1257300" y="1622629"/>
            <a:ext cx="21869400" cy="1778386"/>
          </a:xfrm>
          <a:prstGeom prst="rect">
            <a:avLst/>
          </a:prstGeom>
        </p:spPr>
        <p:txBody>
          <a:bodyPr/>
          <a:lstStyle/>
          <a:p>
            <a:r>
              <a:rPr lang="es-ES_tradnl"/>
              <a:t>Pytorch</a:t>
            </a:r>
          </a:p>
        </p:txBody>
      </p:sp>
      <p:sp>
        <p:nvSpPr>
          <p:cNvPr id="451" name="PyTorch es una librería de Deep Learning. Es mantenida por Meta y es la principal competencia de otra famosa librería (tensorflow de Google).…"/>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err="1"/>
              <a:t>PyTorch</a:t>
            </a:r>
            <a:r>
              <a:rPr lang="es-ES_tradnl" dirty="0"/>
              <a:t> es una librería de Deep </a:t>
            </a:r>
            <a:r>
              <a:rPr lang="es-ES_tradnl" dirty="0" err="1"/>
              <a:t>Learning</a:t>
            </a:r>
            <a:r>
              <a:rPr lang="es-ES_tradnl" dirty="0"/>
              <a:t>. Es mantenida por Meta y es la principal competencia de otra famosa librería (</a:t>
            </a:r>
            <a:r>
              <a:rPr lang="es-ES_tradnl" dirty="0" err="1"/>
              <a:t>tensorflow</a:t>
            </a:r>
            <a:r>
              <a:rPr lang="es-ES_tradnl" dirty="0"/>
              <a:t> de Google).</a:t>
            </a:r>
          </a:p>
          <a:p>
            <a:pPr>
              <a:defRPr sz="4600">
                <a:latin typeface="Graphik Compact Regular"/>
                <a:ea typeface="Graphik Compact Regular"/>
                <a:cs typeface="Graphik Compact Regular"/>
                <a:sym typeface="Graphik Compact Regular"/>
              </a:defRPr>
            </a:pPr>
            <a:r>
              <a:rPr lang="es-ES_tradnl" dirty="0"/>
              <a:t>Tiene un API para Python, como también para C++. </a:t>
            </a:r>
            <a:r>
              <a:rPr lang="es-ES_tradnl" dirty="0" err="1"/>
              <a:t>PyTorch</a:t>
            </a:r>
            <a:r>
              <a:rPr lang="es-ES_tradnl" dirty="0"/>
              <a:t> nos da toda una infraestructura de:</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Computación de tensores. Es similar a los </a:t>
            </a:r>
            <a:r>
              <a:rPr lang="es-ES_tradnl" dirty="0" err="1"/>
              <a:t>arrays</a:t>
            </a:r>
            <a:r>
              <a:rPr lang="es-ES_tradnl" dirty="0"/>
              <a:t> de </a:t>
            </a:r>
            <a:r>
              <a:rPr lang="es-ES_tradnl" dirty="0" err="1"/>
              <a:t>Numpy</a:t>
            </a:r>
            <a:r>
              <a:rPr lang="es-ES_tradnl" dirty="0"/>
              <a:t> pero con posibilidad de usarlos en GPU.</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Redes neuronales profundas.</a:t>
            </a:r>
          </a:p>
        </p:txBody>
      </p:sp>
      <p:sp>
        <p:nvSpPr>
          <p:cNvPr id="2" name="Footer Placeholder 4">
            <a:extLst>
              <a:ext uri="{FF2B5EF4-FFF2-40B4-BE49-F238E27FC236}">
                <a16:creationId xmlns:a16="http://schemas.microsoft.com/office/drawing/2014/main" id="{9BCEEB7B-9809-8666-9974-EDB3D546DA0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87EBFF2-2C1B-1C76-0C19-6C17D22F9E2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p:spTree>
    <p:extLst>
      <p:ext uri="{BB962C8B-B14F-4D97-AF65-F5344CB8AC3E}">
        <p14:creationId xmlns:p14="http://schemas.microsoft.com/office/powerpoint/2010/main" val="29724249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Métodos de ensamble</a:t>
            </a:r>
          </a:p>
        </p:txBody>
      </p:sp>
    </p:spTree>
    <p:extLst>
      <p:ext uri="{BB962C8B-B14F-4D97-AF65-F5344CB8AC3E}">
        <p14:creationId xmlns:p14="http://schemas.microsoft.com/office/powerpoint/2010/main" val="25214222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1502916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sz="4100" b="1" dirty="0">
                <a:solidFill>
                  <a:srgbClr val="CF53F2"/>
                </a:solidFill>
              </a:rPr>
              <a:t>¿Qué son?</a:t>
            </a:r>
          </a:p>
          <a:p>
            <a:pPr>
              <a:defRPr sz="4600">
                <a:latin typeface="Graphik Compact Regular"/>
                <a:ea typeface="Graphik Compact Regular"/>
                <a:cs typeface="Graphik Compact Regular"/>
                <a:sym typeface="Graphik Compact Regular"/>
              </a:defRPr>
            </a:pPr>
            <a:r>
              <a:rPr lang="es-ES" sz="4100" i="1" dirty="0"/>
              <a:t>En 1906, el estadístico Sir Francis Galton estaba visitando una feria del condado en Inglaterra, en la que se celebraba un concurso para adivinar el peso de un buey que se encontraba en exhibición. Hubo 800 conjeturas y, si bien las conjeturas individuales variaron ampliamente, tanto la media como la mediana estuvieron dentro del 1% del peso real del buey. </a:t>
            </a:r>
            <a:endParaRPr lang="es-ES_tradnl" sz="4100" i="1"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
        <p:nvSpPr>
          <p:cNvPr id="4" name="Las redes neuronales originalmente se plantean como algoritmos matemáticos que tratan de imitar los cálculos complejos que tienen lugar en el cerebro.…">
            <a:extLst>
              <a:ext uri="{FF2B5EF4-FFF2-40B4-BE49-F238E27FC236}">
                <a16:creationId xmlns:a16="http://schemas.microsoft.com/office/drawing/2014/main" id="{24B0C2DD-4D67-8BFD-BB70-673DEB006AAB}"/>
              </a:ext>
            </a:extLst>
          </p:cNvPr>
          <p:cNvSpPr txBox="1">
            <a:spLocks/>
          </p:cNvSpPr>
          <p:nvPr/>
        </p:nvSpPr>
        <p:spPr>
          <a:xfrm>
            <a:off x="17344918" y="5229814"/>
            <a:ext cx="6532033" cy="2233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a:lstStyle>
          <a:p>
            <a:pPr hangingPunct="1">
              <a:defRPr sz="4600">
                <a:latin typeface="Graphik Compact Regular"/>
                <a:ea typeface="Graphik Compact Regular"/>
                <a:cs typeface="Graphik Compact Regular"/>
                <a:sym typeface="Graphik Compact Regular"/>
              </a:defRPr>
            </a:pPr>
            <a:r>
              <a:rPr lang="en-US" sz="4400" b="1" dirty="0">
                <a:solidFill>
                  <a:srgbClr val="CF53F2"/>
                </a:solidFill>
                <a:latin typeface="Graphik Compact Regular"/>
                <a:ea typeface="Graphik Compact Regular"/>
                <a:cs typeface="Graphik Compact Regular"/>
                <a:sym typeface="Graphik Compact Regular"/>
              </a:rPr>
              <a:t>Wisdom of the crowd </a:t>
            </a:r>
            <a:r>
              <a:rPr lang="es-ES_tradnl" sz="4400" b="1" dirty="0">
                <a:solidFill>
                  <a:srgbClr val="CF53F2"/>
                </a:solidFill>
                <a:latin typeface="Graphik Compact Regular"/>
                <a:ea typeface="Graphik Compact Regular"/>
                <a:cs typeface="Graphik Compact Regular"/>
                <a:sym typeface="Graphik Compact Regular"/>
              </a:rPr>
              <a:t>(Sabiduría de la multitud)</a:t>
            </a:r>
          </a:p>
        </p:txBody>
      </p:sp>
      <p:cxnSp>
        <p:nvCxnSpPr>
          <p:cNvPr id="6" name="Straight Arrow Connector 5">
            <a:extLst>
              <a:ext uri="{FF2B5EF4-FFF2-40B4-BE49-F238E27FC236}">
                <a16:creationId xmlns:a16="http://schemas.microsoft.com/office/drawing/2014/main" id="{4E92C989-77A6-76B6-1158-ED2027C8AE88}"/>
              </a:ext>
            </a:extLst>
          </p:cNvPr>
          <p:cNvCxnSpPr>
            <a:cxnSpLocks/>
          </p:cNvCxnSpPr>
          <p:nvPr/>
        </p:nvCxnSpPr>
        <p:spPr>
          <a:xfrm>
            <a:off x="16533845" y="5980922"/>
            <a:ext cx="652452" cy="0"/>
          </a:xfrm>
          <a:prstGeom prst="straightConnector1">
            <a:avLst/>
          </a:prstGeom>
          <a:noFill/>
          <a:ln w="57150" cap="flat">
            <a:solidFill>
              <a:srgbClr val="CF53F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55E9317E-B369-544E-0816-AE1C1C03CFF9}"/>
              </a:ext>
            </a:extLst>
          </p:cNvPr>
          <p:cNvSpPr/>
          <p:nvPr/>
        </p:nvSpPr>
        <p:spPr>
          <a:xfrm>
            <a:off x="1295400" y="8776202"/>
            <a:ext cx="22030267" cy="3795911"/>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Si llevamos esta idea al campo del aprendizaje automático, al promediar la salida de un conjunto de predictores es altamente probable que obtengamos mejores métricas que considerando la salida de uno solo de ellos.</a:t>
            </a:r>
          </a:p>
          <a:p>
            <a:pPr marL="0" marR="0" indent="0" algn="ctr" defTabSz="821531" rtl="0" fontAlgn="auto" latinLnBrk="0" hangingPunct="0">
              <a:lnSpc>
                <a:spcPct val="100000"/>
              </a:lnSpc>
              <a:spcBef>
                <a:spcPts val="0"/>
              </a:spcBef>
              <a:spcAft>
                <a:spcPts val="0"/>
              </a:spcAft>
              <a:buClrTx/>
              <a:buSzTx/>
              <a:buFontTx/>
              <a:buNone/>
              <a:tabLst/>
            </a:pPr>
            <a:endPar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Dado que un conjunto de predictores se conoce como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ensamble</a:t>
            </a: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 estos métodos comúnmente se llaman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métodos de ensamble.</a:t>
            </a:r>
          </a:p>
        </p:txBody>
      </p:sp>
    </p:spTree>
    <p:extLst>
      <p:ext uri="{BB962C8B-B14F-4D97-AF65-F5344CB8AC3E}">
        <p14:creationId xmlns:p14="http://schemas.microsoft.com/office/powerpoint/2010/main" val="186431387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95399" y="6621559"/>
            <a:ext cx="22030267" cy="5826374"/>
          </a:xfrm>
          <a:prstGeom prst="rect">
            <a:avLst/>
          </a:prstGeom>
        </p:spPr>
        <p:txBody>
          <a:bodyPr>
            <a:noAutofit/>
          </a:bodyPr>
          <a:lstStyle/>
          <a:p>
            <a:pPr>
              <a:defRPr sz="4600">
                <a:latin typeface="Graphik Compact Regular"/>
                <a:ea typeface="Graphik Compact Regular"/>
                <a:cs typeface="Graphik Compact Regular"/>
                <a:sym typeface="Graphik Compact Regular"/>
              </a:defRPr>
            </a:pPr>
            <a:r>
              <a:rPr lang="es-ES_tradnl" b="1" dirty="0">
                <a:solidFill>
                  <a:srgbClr val="CF53F2"/>
                </a:solidFill>
              </a:rPr>
              <a:t>¿Cuándo usarlos?</a:t>
            </a:r>
          </a:p>
          <a:p>
            <a:pPr>
              <a:defRPr sz="4600">
                <a:latin typeface="Graphik Compact Regular"/>
                <a:ea typeface="Graphik Compact Regular"/>
                <a:cs typeface="Graphik Compact Regular"/>
                <a:sym typeface="Graphik Compact Regular"/>
              </a:defRPr>
            </a:pPr>
            <a:r>
              <a:rPr lang="es-ES" dirty="0"/>
              <a:t>Es más frecuente utilizar métodos de ensamble cuando ya probamos algunas arquitecturas más simples (</a:t>
            </a:r>
            <a:r>
              <a:rPr lang="es-ES" i="1" dirty="0" err="1"/>
              <a:t>weak</a:t>
            </a:r>
            <a:r>
              <a:rPr lang="es-ES" i="1" dirty="0"/>
              <a:t> </a:t>
            </a:r>
            <a:r>
              <a:rPr lang="es-ES" i="1" dirty="0" err="1"/>
              <a:t>learners</a:t>
            </a:r>
            <a:r>
              <a:rPr lang="es-ES" dirty="0"/>
              <a:t>) y para poder mejorar las métricas obtenidas combinamos los predictores ya desarrollados en un ensamble.</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
        <p:nvSpPr>
          <p:cNvPr id="7" name="Rectangle 6">
            <a:extLst>
              <a:ext uri="{FF2B5EF4-FFF2-40B4-BE49-F238E27FC236}">
                <a16:creationId xmlns:a16="http://schemas.microsoft.com/office/drawing/2014/main" id="{55E9317E-B369-544E-0816-AE1C1C03CFF9}"/>
              </a:ext>
            </a:extLst>
          </p:cNvPr>
          <p:cNvSpPr/>
          <p:nvPr/>
        </p:nvSpPr>
        <p:spPr>
          <a:xfrm>
            <a:off x="1295399" y="3713707"/>
            <a:ext cx="22030267" cy="2664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6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Por ejemplo, podríamos entrenar un grupo de árboles de decisión, cada uno en una parte diferente del conjunto de entrenamiento, generar predicciones con cada uno de los árboles individuales y luego predecir la clase que tenga mayor cantidad de votos.</a:t>
            </a:r>
          </a:p>
        </p:txBody>
      </p:sp>
    </p:spTree>
    <p:extLst>
      <p:ext uri="{BB962C8B-B14F-4D97-AF65-F5344CB8AC3E}">
        <p14:creationId xmlns:p14="http://schemas.microsoft.com/office/powerpoint/2010/main" val="21664186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Modelos que Votan</a:t>
            </a:r>
          </a:p>
        </p:txBody>
      </p:sp>
    </p:spTree>
    <p:extLst>
      <p:ext uri="{BB962C8B-B14F-4D97-AF65-F5344CB8AC3E}">
        <p14:creationId xmlns:p14="http://schemas.microsoft.com/office/powerpoint/2010/main" val="182747256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pic>
        <p:nvPicPr>
          <p:cNvPr id="21" name="Graphic 20" descr="Miscellaneous with solid fill">
            <a:extLst>
              <a:ext uri="{FF2B5EF4-FFF2-40B4-BE49-F238E27FC236}">
                <a16:creationId xmlns:a16="http://schemas.microsoft.com/office/drawing/2014/main" id="{267E272C-399F-87A0-B3EC-411DDB771E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B7271F2E-BF9F-C938-9D67-55C897EB1618}"/>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EC155BAD-A5D0-8D75-572C-9B01AC60203A}"/>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5" name="TextBox 4">
            <a:extLst>
              <a:ext uri="{FF2B5EF4-FFF2-40B4-BE49-F238E27FC236}">
                <a16:creationId xmlns:a16="http://schemas.microsoft.com/office/drawing/2014/main" id="{735933A8-B648-BD4A-A790-D1873A110C97}"/>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6" name="TextBox 5">
            <a:extLst>
              <a:ext uri="{FF2B5EF4-FFF2-40B4-BE49-F238E27FC236}">
                <a16:creationId xmlns:a16="http://schemas.microsoft.com/office/drawing/2014/main" id="{3C93EE40-B637-45D4-FD21-3252D7FF9AC8}"/>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9C573A9E-5378-160D-A6C3-8CD93E643EE7}"/>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815254C3-EE3D-C94C-87B6-90B840CFB4C3}"/>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335062240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p:sp>
        <p:nvSpPr>
          <p:cNvPr id="4" name="Rectangle 3">
            <a:extLst>
              <a:ext uri="{FF2B5EF4-FFF2-40B4-BE49-F238E27FC236}">
                <a16:creationId xmlns:a16="http://schemas.microsoft.com/office/drawing/2014/main" id="{B177A2D2-638E-1D01-450A-867C1F279992}"/>
              </a:ext>
            </a:extLst>
          </p:cNvPr>
          <p:cNvSpPr/>
          <p:nvPr/>
        </p:nvSpPr>
        <p:spPr>
          <a:xfrm>
            <a:off x="1295400" y="4179535"/>
            <a:ext cx="22030267" cy="2340000"/>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ejem</a:t>
            </a:r>
            <a:r>
              <a:rPr lang="es-ES_tradnl" sz="4000" spc="-44" dirty="0">
                <a:solidFill>
                  <a:schemeClr val="bg2">
                    <a:lumMod val="25000"/>
                  </a:schemeClr>
                </a:solidFill>
                <a:latin typeface="Graphik Compact" pitchFamily="2" charset="0"/>
                <a:ea typeface="Graphik-SemiboldItalic"/>
                <a:cs typeface="Graphik-SemiboldItalic"/>
                <a:sym typeface="Graphik Semibold"/>
              </a:rPr>
              <a:t>plo,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podríamos entrenar un grupo de árboles de decisión, cada uno en una parte diferente del conjunto de entrenamiento, generar predicciones con cada árbol individual y luego predecir la clase que tenga mayor cantidad de votos.</a:t>
            </a:r>
          </a:p>
        </p:txBody>
      </p:sp>
      <p:sp>
        <p:nvSpPr>
          <p:cNvPr id="10" name="Rectangle 9">
            <a:extLst>
              <a:ext uri="{FF2B5EF4-FFF2-40B4-BE49-F238E27FC236}">
                <a16:creationId xmlns:a16="http://schemas.microsoft.com/office/drawing/2014/main" id="{4628746E-B6CD-7C5E-7E66-B9CA71468328}"/>
              </a:ext>
            </a:extLst>
          </p:cNvPr>
          <p:cNvSpPr/>
          <p:nvPr/>
        </p:nvSpPr>
        <p:spPr>
          <a:xfrm>
            <a:off x="1295400" y="7016327"/>
            <a:ext cx="22030267" cy="2304000"/>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si los modelos entrenados tienen la posibilidad de estimar la probabilidad por clase, lo que se hace es calcular la posibilidad promedio de cada clase sobre la cantidad total de modelos.</a:t>
            </a:r>
          </a:p>
        </p:txBody>
      </p:sp>
      <p:sp>
        <p:nvSpPr>
          <p:cNvPr id="11" name="Rectangle 10">
            <a:extLst>
              <a:ext uri="{FF2B5EF4-FFF2-40B4-BE49-F238E27FC236}">
                <a16:creationId xmlns:a16="http://schemas.microsoft.com/office/drawing/2014/main" id="{7AADB81C-D1E2-84AC-D710-C7E1C4405DD1}"/>
              </a:ext>
            </a:extLst>
          </p:cNvPr>
          <p:cNvSpPr/>
          <p:nvPr/>
        </p:nvSpPr>
        <p:spPr>
          <a:xfrm>
            <a:off x="1295399" y="9817118"/>
            <a:ext cx="22030267" cy="1584000"/>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dado que los </a:t>
            </a:r>
            <a:r>
              <a:rPr kumimoji="0" lang="es-ES_tradnl" sz="4000"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modelso</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pueden dar una salida continua, se puede obtener la salida promedio (u otra medida de posición central) de los modelos.</a:t>
            </a:r>
          </a:p>
        </p:txBody>
      </p:sp>
    </p:spTree>
    <p:extLst>
      <p:ext uri="{BB962C8B-B14F-4D97-AF65-F5344CB8AC3E}">
        <p14:creationId xmlns:p14="http://schemas.microsoft.com/office/powerpoint/2010/main" val="32430071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p:sp>
        <p:nvSpPr>
          <p:cNvPr id="4" name="Rectangle 3">
            <a:extLst>
              <a:ext uri="{FF2B5EF4-FFF2-40B4-BE49-F238E27FC236}">
                <a16:creationId xmlns:a16="http://schemas.microsoft.com/office/drawing/2014/main" id="{B177A2D2-638E-1D01-450A-867C1F279992}"/>
              </a:ext>
            </a:extLst>
          </p:cNvPr>
          <p:cNvSpPr/>
          <p:nvPr/>
        </p:nvSpPr>
        <p:spPr>
          <a:xfrm>
            <a:off x="1295400" y="4179535"/>
            <a:ext cx="22030267" cy="2340000"/>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ejem</a:t>
            </a:r>
            <a:r>
              <a:rPr lang="es-ES_tradnl" sz="4000" spc="-44" dirty="0">
                <a:solidFill>
                  <a:schemeClr val="bg2">
                    <a:lumMod val="25000"/>
                  </a:schemeClr>
                </a:solidFill>
                <a:latin typeface="Graphik Compact" pitchFamily="2" charset="0"/>
                <a:ea typeface="Graphik-SemiboldItalic"/>
                <a:cs typeface="Graphik-SemiboldItalic"/>
                <a:sym typeface="Graphik Semibold"/>
              </a:rPr>
              <a:t>plo,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podríamos entrenar un grupo de árboles de decisión, cada uno en una parte diferente del conjunto de entrenamiento, generar predicciones con cada árbol individual y luego predecir la clase que tenga mayor cantidad de votos.</a:t>
            </a:r>
          </a:p>
        </p:txBody>
      </p:sp>
      <p:sp>
        <p:nvSpPr>
          <p:cNvPr id="10" name="Rectangle 9">
            <a:extLst>
              <a:ext uri="{FF2B5EF4-FFF2-40B4-BE49-F238E27FC236}">
                <a16:creationId xmlns:a16="http://schemas.microsoft.com/office/drawing/2014/main" id="{4628746E-B6CD-7C5E-7E66-B9CA71468328}"/>
              </a:ext>
            </a:extLst>
          </p:cNvPr>
          <p:cNvSpPr/>
          <p:nvPr/>
        </p:nvSpPr>
        <p:spPr>
          <a:xfrm>
            <a:off x="1295400" y="7016327"/>
            <a:ext cx="22030267" cy="2304000"/>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si los modelos entrenados tienen la posibilidad de estimar la probabilidad por clase, lo que se hace es calcular la posibilidad promedio de cada clase sobre la cantidad total de modelos.</a:t>
            </a:r>
          </a:p>
        </p:txBody>
      </p:sp>
      <p:sp>
        <p:nvSpPr>
          <p:cNvPr id="11" name="Rectangle 10">
            <a:extLst>
              <a:ext uri="{FF2B5EF4-FFF2-40B4-BE49-F238E27FC236}">
                <a16:creationId xmlns:a16="http://schemas.microsoft.com/office/drawing/2014/main" id="{7AADB81C-D1E2-84AC-D710-C7E1C4405DD1}"/>
              </a:ext>
            </a:extLst>
          </p:cNvPr>
          <p:cNvSpPr/>
          <p:nvPr/>
        </p:nvSpPr>
        <p:spPr>
          <a:xfrm>
            <a:off x="1295399" y="9817118"/>
            <a:ext cx="22030267" cy="1584000"/>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dado que los </a:t>
            </a:r>
            <a:r>
              <a:rPr kumimoji="0" lang="es-ES_tradnl" sz="4000"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modelso</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pueden dar una salida continua, se puede obtener la salida promedio (u otra medida de posición central) de los modelos.</a:t>
            </a:r>
          </a:p>
        </p:txBody>
      </p:sp>
      <p:sp>
        <p:nvSpPr>
          <p:cNvPr id="5" name="Rectangle 4">
            <a:extLst>
              <a:ext uri="{FF2B5EF4-FFF2-40B4-BE49-F238E27FC236}">
                <a16:creationId xmlns:a16="http://schemas.microsoft.com/office/drawing/2014/main" id="{939D555D-5C37-B2AD-D942-86848EFB6868}"/>
              </a:ext>
            </a:extLst>
          </p:cNvPr>
          <p:cNvSpPr/>
          <p:nvPr/>
        </p:nvSpPr>
        <p:spPr>
          <a:xfrm>
            <a:off x="15517605" y="7516723"/>
            <a:ext cx="8136467" cy="2052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Una ventaja de esta manera de estimar las clases es que se le da más peso a los votos que tienen más confianza en su decisión.</a:t>
            </a:r>
          </a:p>
        </p:txBody>
      </p:sp>
    </p:spTree>
    <p:extLst>
      <p:ext uri="{BB962C8B-B14F-4D97-AF65-F5344CB8AC3E}">
        <p14:creationId xmlns:p14="http://schemas.microsoft.com/office/powerpoint/2010/main" val="22647617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012378"/>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Perceptrón y neuronas sigmoideas</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Funciones de activación</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Redes </a:t>
            </a:r>
            <a:r>
              <a:rPr lang="es-ES_tradnl" dirty="0" err="1"/>
              <a:t>feed-foward</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Breve introducción a </a:t>
            </a:r>
            <a:r>
              <a:rPr lang="es-ES_tradnl" dirty="0" err="1"/>
              <a:t>Backpropagation</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Pytorch</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748773"/>
            <a:ext cx="518945" cy="270002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Hard</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15" name="TextBox 14">
            <a:extLst>
              <a:ext uri="{FF2B5EF4-FFF2-40B4-BE49-F238E27FC236}">
                <a16:creationId xmlns:a16="http://schemas.microsoft.com/office/drawing/2014/main" id="{F1BCE584-4CDB-92D4-EBC3-9C1426DB6F83}"/>
              </a:ext>
            </a:extLst>
          </p:cNvPr>
          <p:cNvSpPr txBox="1"/>
          <p:nvPr/>
        </p:nvSpPr>
        <p:spPr>
          <a:xfrm>
            <a:off x="16993392" y="9896100"/>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16" name="Graphic 15" descr="Miscellaneous with solid fill">
            <a:extLst>
              <a:ext uri="{FF2B5EF4-FFF2-40B4-BE49-F238E27FC236}">
                <a16:creationId xmlns:a16="http://schemas.microsoft.com/office/drawing/2014/main" id="{28AE6511-1569-8777-C9E0-0E4957D7C01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18" name="Straight Arrow Connector 17">
            <a:extLst>
              <a:ext uri="{FF2B5EF4-FFF2-40B4-BE49-F238E27FC236}">
                <a16:creationId xmlns:a16="http://schemas.microsoft.com/office/drawing/2014/main" id="{2A8706C3-B842-06F8-2B87-4558C898BD65}"/>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BF29209A-8AD9-2C0A-287C-5FAA7D3C24E4}"/>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TextBox 3">
            <a:extLst>
              <a:ext uri="{FF2B5EF4-FFF2-40B4-BE49-F238E27FC236}">
                <a16:creationId xmlns:a16="http://schemas.microsoft.com/office/drawing/2014/main" id="{ABD88E61-2126-C362-BCC4-6043823C4A64}"/>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7" name="TextBox 6">
            <a:extLst>
              <a:ext uri="{FF2B5EF4-FFF2-40B4-BE49-F238E27FC236}">
                <a16:creationId xmlns:a16="http://schemas.microsoft.com/office/drawing/2014/main" id="{79CC9242-B6E6-A127-0524-A97AEC4BE30E}"/>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0" name="TextBox 19">
            <a:extLst>
              <a:ext uri="{FF2B5EF4-FFF2-40B4-BE49-F238E27FC236}">
                <a16:creationId xmlns:a16="http://schemas.microsoft.com/office/drawing/2014/main" id="{66274711-C6A7-B8CB-70BF-A2C224F4E89A}"/>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1" name="TextBox 20">
            <a:extLst>
              <a:ext uri="{FF2B5EF4-FFF2-40B4-BE49-F238E27FC236}">
                <a16:creationId xmlns:a16="http://schemas.microsoft.com/office/drawing/2014/main" id="{16F8F7D2-08D7-B7E1-47CA-1FB63E1A6D90}"/>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0" name="TextBox 29">
            <a:extLst>
              <a:ext uri="{FF2B5EF4-FFF2-40B4-BE49-F238E27FC236}">
                <a16:creationId xmlns:a16="http://schemas.microsoft.com/office/drawing/2014/main" id="{8C560F67-51FE-170E-D437-D78CCF5FB0AD}"/>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15880441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Hard</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15" name="TextBox 14">
            <a:extLst>
              <a:ext uri="{FF2B5EF4-FFF2-40B4-BE49-F238E27FC236}">
                <a16:creationId xmlns:a16="http://schemas.microsoft.com/office/drawing/2014/main" id="{F1BCE584-4CDB-92D4-EBC3-9C1426DB6F83}"/>
              </a:ext>
            </a:extLst>
          </p:cNvPr>
          <p:cNvSpPr txBox="1"/>
          <p:nvPr/>
        </p:nvSpPr>
        <p:spPr>
          <a:xfrm>
            <a:off x="16993392" y="9896100"/>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Rectangle 3">
            <a:extLst>
              <a:ext uri="{FF2B5EF4-FFF2-40B4-BE49-F238E27FC236}">
                <a16:creationId xmlns:a16="http://schemas.microsoft.com/office/drawing/2014/main" id="{57702215-6487-9D65-C6CE-80998EADF227}"/>
              </a:ext>
            </a:extLst>
          </p:cNvPr>
          <p:cNvSpPr/>
          <p:nvPr/>
        </p:nvSpPr>
        <p:spPr>
          <a:xfrm>
            <a:off x="580976" y="9678656"/>
            <a:ext cx="8136467" cy="2872581"/>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108000" tIns="50800" rIns="1080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Los métodos de ensamble funcionan mejor mientras mayor independencia exista entre los predictores.</a:t>
            </a:r>
            <a:b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b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 utilizando arquitecturas distintas para cada predictor.</a:t>
            </a:r>
          </a:p>
        </p:txBody>
      </p:sp>
      <p:pic>
        <p:nvPicPr>
          <p:cNvPr id="7" name="Graphic 6" descr="Miscellaneous with solid fill">
            <a:extLst>
              <a:ext uri="{FF2B5EF4-FFF2-40B4-BE49-F238E27FC236}">
                <a16:creationId xmlns:a16="http://schemas.microsoft.com/office/drawing/2014/main" id="{60DD682C-049E-99C9-24A9-C84FE3FD08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16" name="Straight Arrow Connector 15">
            <a:extLst>
              <a:ext uri="{FF2B5EF4-FFF2-40B4-BE49-F238E27FC236}">
                <a16:creationId xmlns:a16="http://schemas.microsoft.com/office/drawing/2014/main" id="{FBFFD21D-7116-4CEF-1527-5B5ACA2353B6}"/>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0D1FE3F2-88E3-4BEA-8660-94D439EE23BE}"/>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A2E30DC4-BE97-12CB-7D80-B4100E2A84CD}"/>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1" name="TextBox 20">
            <a:extLst>
              <a:ext uri="{FF2B5EF4-FFF2-40B4-BE49-F238E27FC236}">
                <a16:creationId xmlns:a16="http://schemas.microsoft.com/office/drawing/2014/main" id="{C5E4B7F1-D1D3-DEB3-5E86-F195E6D4C624}"/>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7" name="TextBox 26">
            <a:extLst>
              <a:ext uri="{FF2B5EF4-FFF2-40B4-BE49-F238E27FC236}">
                <a16:creationId xmlns:a16="http://schemas.microsoft.com/office/drawing/2014/main" id="{AFE8E6EC-CE8C-F43A-6A99-38D2C648A84E}"/>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0" name="TextBox 29">
            <a:extLst>
              <a:ext uri="{FF2B5EF4-FFF2-40B4-BE49-F238E27FC236}">
                <a16:creationId xmlns:a16="http://schemas.microsoft.com/office/drawing/2014/main" id="{901F12FA-6BEB-5ACA-3A43-030ED6E52AEB}"/>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E83CC6C7-D523-2432-3484-8CFBE6FA00AC}"/>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26472886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Soft</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7" name="TextBox 6">
            <a:extLst>
              <a:ext uri="{FF2B5EF4-FFF2-40B4-BE49-F238E27FC236}">
                <a16:creationId xmlns:a16="http://schemas.microsoft.com/office/drawing/2014/main" id="{9D461AFE-696E-77CE-B56B-53B3772BA0F8}"/>
              </a:ext>
            </a:extLst>
          </p:cNvPr>
          <p:cNvSpPr txBox="1"/>
          <p:nvPr/>
        </p:nvSpPr>
        <p:spPr>
          <a:xfrm>
            <a:off x="3114886" y="7586596"/>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6" name="TextBox 15">
            <a:extLst>
              <a:ext uri="{FF2B5EF4-FFF2-40B4-BE49-F238E27FC236}">
                <a16:creationId xmlns:a16="http://schemas.microsoft.com/office/drawing/2014/main" id="{8D43458A-31F3-9ECD-C5DF-C2E9FEDC0182}"/>
              </a:ext>
            </a:extLst>
          </p:cNvPr>
          <p:cNvSpPr txBox="1"/>
          <p:nvPr/>
        </p:nvSpPr>
        <p:spPr>
          <a:xfrm>
            <a:off x="6540967" y="7605940"/>
            <a:ext cx="1334764"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0.98</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3CCD52C2-EF48-9525-CA41-210AAA16C853}"/>
              </a:ext>
            </a:extLst>
          </p:cNvPr>
          <p:cNvSpPr txBox="1"/>
          <p:nvPr/>
        </p:nvSpPr>
        <p:spPr>
          <a:xfrm>
            <a:off x="10297144" y="7618568"/>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0.53</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20" name="Graphic 19" descr="Miscellaneous with solid fill">
            <a:extLst>
              <a:ext uri="{FF2B5EF4-FFF2-40B4-BE49-F238E27FC236}">
                <a16:creationId xmlns:a16="http://schemas.microsoft.com/office/drawing/2014/main" id="{925BB225-5150-3E43-9798-94223D91B9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21" name="Straight Arrow Connector 20">
            <a:extLst>
              <a:ext uri="{FF2B5EF4-FFF2-40B4-BE49-F238E27FC236}">
                <a16:creationId xmlns:a16="http://schemas.microsoft.com/office/drawing/2014/main" id="{3F8527AC-6E3E-8F6E-3E4F-CEEF9A4D12C3}"/>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EC5E3042-CA9A-6D9D-E4BB-8E4FD6FB4B12}"/>
              </a:ext>
            </a:extLst>
          </p:cNvPr>
          <p:cNvSpPr txBox="1"/>
          <p:nvPr/>
        </p:nvSpPr>
        <p:spPr>
          <a:xfrm>
            <a:off x="14074223" y="7586596"/>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666D4B88-5CCF-56DA-21B0-19E2BFB691D5}"/>
              </a:ext>
            </a:extLst>
          </p:cNvPr>
          <p:cNvSpPr txBox="1"/>
          <p:nvPr/>
        </p:nvSpPr>
        <p:spPr>
          <a:xfrm>
            <a:off x="17589653" y="7580350"/>
            <a:ext cx="1334764"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0.97</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3" name="TextBox 32">
            <a:extLst>
              <a:ext uri="{FF2B5EF4-FFF2-40B4-BE49-F238E27FC236}">
                <a16:creationId xmlns:a16="http://schemas.microsoft.com/office/drawing/2014/main" id="{F956F66B-0868-E7D8-6733-3059D2474ADC}"/>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4" name="TextBox 33">
            <a:extLst>
              <a:ext uri="{FF2B5EF4-FFF2-40B4-BE49-F238E27FC236}">
                <a16:creationId xmlns:a16="http://schemas.microsoft.com/office/drawing/2014/main" id="{7B1D2031-0622-5A42-1870-F18912DECC5C}"/>
              </a:ext>
            </a:extLst>
          </p:cNvPr>
          <p:cNvSpPr txBox="1"/>
          <p:nvPr/>
        </p:nvSpPr>
        <p:spPr>
          <a:xfrm>
            <a:off x="17097201" y="9896101"/>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6" name="TextBox 35">
            <a:extLst>
              <a:ext uri="{FF2B5EF4-FFF2-40B4-BE49-F238E27FC236}">
                <a16:creationId xmlns:a16="http://schemas.microsoft.com/office/drawing/2014/main" id="{7550EC54-2DC0-2A97-3B7E-A09BD697F0D4}"/>
              </a:ext>
            </a:extLst>
          </p:cNvPr>
          <p:cNvSpPr txBox="1"/>
          <p:nvPr/>
        </p:nvSpPr>
        <p:spPr>
          <a:xfrm>
            <a:off x="13130643" y="10879661"/>
            <a:ext cx="89180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(0.52 + 0.02 + 0.53 + 0.51 + 0.03) / 5 = 0.312</a:t>
            </a:r>
          </a:p>
        </p:txBody>
      </p:sp>
      <p:sp>
        <p:nvSpPr>
          <p:cNvPr id="37" name="TextBox 36">
            <a:extLst>
              <a:ext uri="{FF2B5EF4-FFF2-40B4-BE49-F238E27FC236}">
                <a16:creationId xmlns:a16="http://schemas.microsoft.com/office/drawing/2014/main" id="{3CF554E9-16E9-55E9-3A24-CF9E71A482D3}"/>
              </a:ext>
            </a:extLst>
          </p:cNvPr>
          <p:cNvSpPr txBox="1"/>
          <p:nvPr/>
        </p:nvSpPr>
        <p:spPr>
          <a:xfrm>
            <a:off x="11950493" y="10866552"/>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8" name="TextBox 37">
            <a:extLst>
              <a:ext uri="{FF2B5EF4-FFF2-40B4-BE49-F238E27FC236}">
                <a16:creationId xmlns:a16="http://schemas.microsoft.com/office/drawing/2014/main" id="{14DA6B48-F48C-1C9A-D727-FD96E3438C8B}"/>
              </a:ext>
            </a:extLst>
          </p:cNvPr>
          <p:cNvSpPr txBox="1"/>
          <p:nvPr/>
        </p:nvSpPr>
        <p:spPr>
          <a:xfrm>
            <a:off x="12935141" y="11720159"/>
            <a:ext cx="930902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(0.48 + 0.98 + 0.47 + 0.49 + 0.97) / 5 = 0.678</a:t>
            </a:r>
          </a:p>
        </p:txBody>
      </p:sp>
      <p:sp>
        <p:nvSpPr>
          <p:cNvPr id="40" name="TextBox 39">
            <a:extLst>
              <a:ext uri="{FF2B5EF4-FFF2-40B4-BE49-F238E27FC236}">
                <a16:creationId xmlns:a16="http://schemas.microsoft.com/office/drawing/2014/main" id="{F5FE00BF-A8A0-E1B3-F3DE-FDFBC2330019}"/>
              </a:ext>
            </a:extLst>
          </p:cNvPr>
          <p:cNvSpPr txBox="1"/>
          <p:nvPr/>
        </p:nvSpPr>
        <p:spPr>
          <a:xfrm>
            <a:off x="11950493" y="11720159"/>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TextBox 3">
            <a:extLst>
              <a:ext uri="{FF2B5EF4-FFF2-40B4-BE49-F238E27FC236}">
                <a16:creationId xmlns:a16="http://schemas.microsoft.com/office/drawing/2014/main" id="{8813ACAB-DC72-9245-0BE8-4A0FED473D2E}"/>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5" name="TextBox 14">
            <a:extLst>
              <a:ext uri="{FF2B5EF4-FFF2-40B4-BE49-F238E27FC236}">
                <a16:creationId xmlns:a16="http://schemas.microsoft.com/office/drawing/2014/main" id="{0526518D-0E9B-BB29-7382-F8B9E3066A23}"/>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7" name="TextBox 26">
            <a:extLst>
              <a:ext uri="{FF2B5EF4-FFF2-40B4-BE49-F238E27FC236}">
                <a16:creationId xmlns:a16="http://schemas.microsoft.com/office/drawing/2014/main" id="{B0B0C395-3B10-B790-ABBF-49FE7720E7ED}"/>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9" name="TextBox 38">
            <a:extLst>
              <a:ext uri="{FF2B5EF4-FFF2-40B4-BE49-F238E27FC236}">
                <a16:creationId xmlns:a16="http://schemas.microsoft.com/office/drawing/2014/main" id="{F55F5A52-78CF-A831-4876-FAE6EDD87A5D}"/>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1" name="TextBox 40">
            <a:extLst>
              <a:ext uri="{FF2B5EF4-FFF2-40B4-BE49-F238E27FC236}">
                <a16:creationId xmlns:a16="http://schemas.microsoft.com/office/drawing/2014/main" id="{0CA65DAA-14A8-72EA-1C9D-524D54542ECD}"/>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215046282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23</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05467" y="4535590"/>
            <a:ext cx="1778385" cy="1778385"/>
          </a:xfrm>
          <a:prstGeom prst="rect">
            <a:avLst/>
          </a:prstGeom>
        </p:spPr>
      </p:pic>
      <p:sp>
        <p:nvSpPr>
          <p:cNvPr id="26" name="TextBox 25">
            <a:extLst>
              <a:ext uri="{FF2B5EF4-FFF2-40B4-BE49-F238E27FC236}">
                <a16:creationId xmlns:a16="http://schemas.microsoft.com/office/drawing/2014/main" id="{3D670865-2FC5-0E71-DC36-BD233C5FA34B}"/>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regression</a:t>
            </a:r>
            <a:endParaRPr lang="es-ES_tradnl" sz="4400" dirty="0"/>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7" name="TextBox 6">
            <a:extLst>
              <a:ext uri="{FF2B5EF4-FFF2-40B4-BE49-F238E27FC236}">
                <a16:creationId xmlns:a16="http://schemas.microsoft.com/office/drawing/2014/main" id="{9D461AFE-696E-77CE-B56B-53B3772BA0F8}"/>
              </a:ext>
            </a:extLst>
          </p:cNvPr>
          <p:cNvSpPr txBox="1"/>
          <p:nvPr/>
        </p:nvSpPr>
        <p:spPr>
          <a:xfrm>
            <a:off x="3170870" y="6746098"/>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6" name="TextBox 15">
            <a:extLst>
              <a:ext uri="{FF2B5EF4-FFF2-40B4-BE49-F238E27FC236}">
                <a16:creationId xmlns:a16="http://schemas.microsoft.com/office/drawing/2014/main" id="{8D43458A-31F3-9ECD-C5DF-C2E9FEDC0182}"/>
              </a:ext>
            </a:extLst>
          </p:cNvPr>
          <p:cNvSpPr txBox="1"/>
          <p:nvPr/>
        </p:nvSpPr>
        <p:spPr>
          <a:xfrm>
            <a:off x="6596951" y="676544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0.31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3CCD52C2-EF48-9525-CA41-210AAA16C853}"/>
              </a:ext>
            </a:extLst>
          </p:cNvPr>
          <p:cNvSpPr txBox="1"/>
          <p:nvPr/>
        </p:nvSpPr>
        <p:spPr>
          <a:xfrm>
            <a:off x="10353128" y="6778070"/>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0.57</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20" name="Graphic 19" descr="Miscellaneous with solid fill">
            <a:extLst>
              <a:ext uri="{FF2B5EF4-FFF2-40B4-BE49-F238E27FC236}">
                <a16:creationId xmlns:a16="http://schemas.microsoft.com/office/drawing/2014/main" id="{925BB225-5150-3E43-9798-94223D91B9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932400" y="5154907"/>
            <a:ext cx="914400" cy="914400"/>
          </a:xfrm>
          <a:prstGeom prst="rect">
            <a:avLst/>
          </a:prstGeom>
        </p:spPr>
      </p:pic>
      <p:cxnSp>
        <p:nvCxnSpPr>
          <p:cNvPr id="21" name="Straight Arrow Connector 20">
            <a:extLst>
              <a:ext uri="{FF2B5EF4-FFF2-40B4-BE49-F238E27FC236}">
                <a16:creationId xmlns:a16="http://schemas.microsoft.com/office/drawing/2014/main" id="{3F8527AC-6E3E-8F6E-3E4F-CEEF9A4D12C3}"/>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EC5E3042-CA9A-6D9D-E4BB-8E4FD6FB4B12}"/>
              </a:ext>
            </a:extLst>
          </p:cNvPr>
          <p:cNvSpPr txBox="1"/>
          <p:nvPr/>
        </p:nvSpPr>
        <p:spPr>
          <a:xfrm>
            <a:off x="14130207" y="6746098"/>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0.42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666D4B88-5CCF-56DA-21B0-19E2BFB691D5}"/>
              </a:ext>
            </a:extLst>
          </p:cNvPr>
          <p:cNvSpPr txBox="1"/>
          <p:nvPr/>
        </p:nvSpPr>
        <p:spPr>
          <a:xfrm>
            <a:off x="17645637" y="673985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0.98</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6" name="TextBox 35">
            <a:extLst>
              <a:ext uri="{FF2B5EF4-FFF2-40B4-BE49-F238E27FC236}">
                <a16:creationId xmlns:a16="http://schemas.microsoft.com/office/drawing/2014/main" id="{7550EC54-2DC0-2A97-3B7E-A09BD697F0D4}"/>
              </a:ext>
            </a:extLst>
          </p:cNvPr>
          <p:cNvSpPr txBox="1"/>
          <p:nvPr/>
        </p:nvSpPr>
        <p:spPr>
          <a:xfrm>
            <a:off x="12925591" y="10925297"/>
            <a:ext cx="779495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(0.50 + 0.31 + 0.57 + 0.42 + 0.98) / 5 = </a:t>
            </a:r>
          </a:p>
        </p:txBody>
      </p:sp>
      <p:sp>
        <p:nvSpPr>
          <p:cNvPr id="4" name="TextBox 3">
            <a:extLst>
              <a:ext uri="{FF2B5EF4-FFF2-40B4-BE49-F238E27FC236}">
                <a16:creationId xmlns:a16="http://schemas.microsoft.com/office/drawing/2014/main" id="{CA33FAC6-84A2-3E14-7D45-E24C0ED5304A}"/>
              </a:ext>
            </a:extLst>
          </p:cNvPr>
          <p:cNvSpPr txBox="1"/>
          <p:nvPr/>
        </p:nvSpPr>
        <p:spPr>
          <a:xfrm>
            <a:off x="20796310" y="1091286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0.56</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5" name="TextBox 14">
            <a:extLst>
              <a:ext uri="{FF2B5EF4-FFF2-40B4-BE49-F238E27FC236}">
                <a16:creationId xmlns:a16="http://schemas.microsoft.com/office/drawing/2014/main" id="{447F23A8-FA7E-7F14-BDB2-F1ED02B19B93}"/>
              </a:ext>
            </a:extLst>
          </p:cNvPr>
          <p:cNvSpPr txBox="1"/>
          <p:nvPr/>
        </p:nvSpPr>
        <p:spPr>
          <a:xfrm>
            <a:off x="2247900" y="6151686"/>
            <a:ext cx="2990755"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lineal</a:t>
            </a:r>
          </a:p>
        </p:txBody>
      </p:sp>
      <p:sp>
        <p:nvSpPr>
          <p:cNvPr id="27" name="TextBox 26">
            <a:extLst>
              <a:ext uri="{FF2B5EF4-FFF2-40B4-BE49-F238E27FC236}">
                <a16:creationId xmlns:a16="http://schemas.microsoft.com/office/drawing/2014/main" id="{FFCD4490-8B34-173C-3C12-73500A324726}"/>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9" name="TextBox 38">
            <a:extLst>
              <a:ext uri="{FF2B5EF4-FFF2-40B4-BE49-F238E27FC236}">
                <a16:creationId xmlns:a16="http://schemas.microsoft.com/office/drawing/2014/main" id="{C53987BF-E6EC-14CD-A75A-863D9275A646}"/>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1" name="TextBox 40">
            <a:extLst>
              <a:ext uri="{FF2B5EF4-FFF2-40B4-BE49-F238E27FC236}">
                <a16:creationId xmlns:a16="http://schemas.microsoft.com/office/drawing/2014/main" id="{6EEB8302-5E8F-641E-EB41-6E46754A6BEB}"/>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pic>
        <p:nvPicPr>
          <p:cNvPr id="43" name="Graphic 42" descr="Scatterplot with solid fill">
            <a:extLst>
              <a:ext uri="{FF2B5EF4-FFF2-40B4-BE49-F238E27FC236}">
                <a16:creationId xmlns:a16="http://schemas.microsoft.com/office/drawing/2014/main" id="{B0420E2A-3048-F46C-5D0F-E24FE91A06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0281" y="4381594"/>
            <a:ext cx="1964069" cy="1964069"/>
          </a:xfrm>
          <a:prstGeom prst="rect">
            <a:avLst/>
          </a:prstGeom>
        </p:spPr>
      </p:pic>
      <p:sp>
        <p:nvSpPr>
          <p:cNvPr id="44" name="TextBox 43">
            <a:extLst>
              <a:ext uri="{FF2B5EF4-FFF2-40B4-BE49-F238E27FC236}">
                <a16:creationId xmlns:a16="http://schemas.microsoft.com/office/drawing/2014/main" id="{AA273F79-599E-862A-7BC8-21501615C960}"/>
              </a:ext>
            </a:extLst>
          </p:cNvPr>
          <p:cNvSpPr txBox="1"/>
          <p:nvPr/>
        </p:nvSpPr>
        <p:spPr>
          <a:xfrm>
            <a:off x="17186706" y="9896100"/>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0.56</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32368563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95399" y="3209731"/>
            <a:ext cx="22030267" cy="9238202"/>
          </a:xfrm>
          <a:prstGeom prst="rect">
            <a:avLst/>
          </a:prstGeom>
        </p:spPr>
        <p:txBody>
          <a:bodyPr>
            <a:noAutofit/>
          </a:bodyPr>
          <a:lstStyle/>
          <a:p>
            <a:pPr>
              <a:defRPr sz="4600">
                <a:latin typeface="Graphik Compact Regular"/>
                <a:ea typeface="Graphik Compact Regular"/>
                <a:cs typeface="Graphik Compact Regular"/>
                <a:sym typeface="Graphik Compact Regular"/>
              </a:defRPr>
            </a:pPr>
            <a:r>
              <a:rPr lang="es-ES" b="1" dirty="0">
                <a:solidFill>
                  <a:schemeClr val="accent3">
                    <a:lumMod val="75000"/>
                  </a:schemeClr>
                </a:solidFill>
              </a:rPr>
              <a:t>¿Y si reemplazamos el voto por algo más inteligente? </a:t>
            </a:r>
          </a:p>
          <a:p>
            <a:pPr>
              <a:defRPr sz="4600">
                <a:latin typeface="Graphik Compact Regular"/>
                <a:ea typeface="Graphik Compact Regular"/>
                <a:cs typeface="Graphik Compact Regular"/>
                <a:sym typeface="Graphik Compact Regular"/>
              </a:defRPr>
            </a:pPr>
            <a:r>
              <a:rPr lang="es-ES" dirty="0"/>
              <a:t>Una técnica un poco más avanzada es reemplazar el voto de los modelos, por un nuevo modelo que se entrena con la salida de los modelos.</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pic>
        <p:nvPicPr>
          <p:cNvPr id="4" name="Graphic 3" descr="Table outline">
            <a:extLst>
              <a:ext uri="{FF2B5EF4-FFF2-40B4-BE49-F238E27FC236}">
                <a16:creationId xmlns:a16="http://schemas.microsoft.com/office/drawing/2014/main" id="{6CE1C5E7-D8D1-B4E0-D257-8E66B25418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9336" y="8456007"/>
            <a:ext cx="2387600" cy="2387600"/>
          </a:xfrm>
          <a:prstGeom prst="rect">
            <a:avLst/>
          </a:prstGeom>
        </p:spPr>
      </p:pic>
      <p:pic>
        <p:nvPicPr>
          <p:cNvPr id="5" name="Graphic 4" descr="User network with solid fill">
            <a:extLst>
              <a:ext uri="{FF2B5EF4-FFF2-40B4-BE49-F238E27FC236}">
                <a16:creationId xmlns:a16="http://schemas.microsoft.com/office/drawing/2014/main" id="{357F5FA6-3A72-5827-C550-0A190C8C84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7179" y="9162183"/>
            <a:ext cx="1580316" cy="1580316"/>
          </a:xfrm>
          <a:prstGeom prst="rect">
            <a:avLst/>
          </a:prstGeom>
        </p:spPr>
      </p:pic>
      <p:pic>
        <p:nvPicPr>
          <p:cNvPr id="6" name="Graphic 5" descr="Gears with solid fill">
            <a:extLst>
              <a:ext uri="{FF2B5EF4-FFF2-40B4-BE49-F238E27FC236}">
                <a16:creationId xmlns:a16="http://schemas.microsoft.com/office/drawing/2014/main" id="{5C51CB72-EC12-86C7-3CC1-388E2562F9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88982" y="7575081"/>
            <a:ext cx="1580316" cy="1580316"/>
          </a:xfrm>
          <a:prstGeom prst="rect">
            <a:avLst/>
          </a:prstGeom>
        </p:spPr>
      </p:pic>
      <p:pic>
        <p:nvPicPr>
          <p:cNvPr id="8" name="Graphic 7" descr="Withering Tree with solid fill">
            <a:extLst>
              <a:ext uri="{FF2B5EF4-FFF2-40B4-BE49-F238E27FC236}">
                <a16:creationId xmlns:a16="http://schemas.microsoft.com/office/drawing/2014/main" id="{42FD1904-0D11-88C6-B098-1EF7EFB533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7179" y="10742499"/>
            <a:ext cx="1502721" cy="1502721"/>
          </a:xfrm>
          <a:prstGeom prst="rect">
            <a:avLst/>
          </a:prstGeom>
        </p:spPr>
      </p:pic>
      <p:sp>
        <p:nvSpPr>
          <p:cNvPr id="9" name="TextBox 8">
            <a:extLst>
              <a:ext uri="{FF2B5EF4-FFF2-40B4-BE49-F238E27FC236}">
                <a16:creationId xmlns:a16="http://schemas.microsoft.com/office/drawing/2014/main" id="{AC97C415-1AED-76D0-A93B-43C29077802D}"/>
              </a:ext>
            </a:extLst>
          </p:cNvPr>
          <p:cNvSpPr txBox="1"/>
          <p:nvPr/>
        </p:nvSpPr>
        <p:spPr>
          <a:xfrm>
            <a:off x="3541776" y="10437379"/>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0" name="Straight Arrow Connector 9">
            <a:extLst>
              <a:ext uri="{FF2B5EF4-FFF2-40B4-BE49-F238E27FC236}">
                <a16:creationId xmlns:a16="http://schemas.microsoft.com/office/drawing/2014/main" id="{53E8EE39-69FC-1658-30D8-530ABF613F1D}"/>
              </a:ext>
            </a:extLst>
          </p:cNvPr>
          <p:cNvCxnSpPr>
            <a:cxnSpLocks/>
          </p:cNvCxnSpPr>
          <p:nvPr/>
        </p:nvCxnSpPr>
        <p:spPr>
          <a:xfrm flipV="1">
            <a:off x="5549336" y="8365238"/>
            <a:ext cx="3602046" cy="10822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0E189AD2-4990-E21A-253B-91EE3F7BE386}"/>
              </a:ext>
            </a:extLst>
          </p:cNvPr>
          <p:cNvCxnSpPr>
            <a:cxnSpLocks/>
          </p:cNvCxnSpPr>
          <p:nvPr/>
        </p:nvCxnSpPr>
        <p:spPr>
          <a:xfrm flipV="1">
            <a:off x="5549337" y="6911037"/>
            <a:ext cx="3602045" cy="253644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DECF56EB-FE52-2169-5623-D323DEAD79D4}"/>
              </a:ext>
            </a:extLst>
          </p:cNvPr>
          <p:cNvSpPr txBox="1"/>
          <p:nvPr/>
        </p:nvSpPr>
        <p:spPr>
          <a:xfrm>
            <a:off x="10794100" y="6535192"/>
            <a:ext cx="2990755"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lineal</a:t>
            </a:r>
          </a:p>
        </p:txBody>
      </p:sp>
      <p:sp>
        <p:nvSpPr>
          <p:cNvPr id="25" name="TextBox 24">
            <a:extLst>
              <a:ext uri="{FF2B5EF4-FFF2-40B4-BE49-F238E27FC236}">
                <a16:creationId xmlns:a16="http://schemas.microsoft.com/office/drawing/2014/main" id="{B8AA83B2-B5F2-79DC-D90E-DAC4365C068A}"/>
              </a:ext>
            </a:extLst>
          </p:cNvPr>
          <p:cNvSpPr txBox="1"/>
          <p:nvPr/>
        </p:nvSpPr>
        <p:spPr>
          <a:xfrm>
            <a:off x="10794100" y="8066695"/>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6" name="TextBox 25">
            <a:extLst>
              <a:ext uri="{FF2B5EF4-FFF2-40B4-BE49-F238E27FC236}">
                <a16:creationId xmlns:a16="http://schemas.microsoft.com/office/drawing/2014/main" id="{172CE128-42FA-EF27-EC5A-0D961A748DB6}"/>
              </a:ext>
            </a:extLst>
          </p:cNvPr>
          <p:cNvSpPr txBox="1"/>
          <p:nvPr/>
        </p:nvSpPr>
        <p:spPr>
          <a:xfrm>
            <a:off x="10735648" y="9606194"/>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7" name="TextBox 26">
            <a:extLst>
              <a:ext uri="{FF2B5EF4-FFF2-40B4-BE49-F238E27FC236}">
                <a16:creationId xmlns:a16="http://schemas.microsoft.com/office/drawing/2014/main" id="{37121603-8590-3B09-FEBF-58A0461C3F46}"/>
              </a:ext>
            </a:extLst>
          </p:cNvPr>
          <p:cNvSpPr txBox="1"/>
          <p:nvPr/>
        </p:nvSpPr>
        <p:spPr>
          <a:xfrm>
            <a:off x="10599900" y="1119329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pic>
        <p:nvPicPr>
          <p:cNvPr id="28" name="Graphic 27" descr="Scatterplot with solid fill">
            <a:extLst>
              <a:ext uri="{FF2B5EF4-FFF2-40B4-BE49-F238E27FC236}">
                <a16:creationId xmlns:a16="http://schemas.microsoft.com/office/drawing/2014/main" id="{6403DE7A-0A43-2A0A-BA1D-403F7ADDA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51383" y="6043578"/>
            <a:ext cx="1580316" cy="1580316"/>
          </a:xfrm>
          <a:prstGeom prst="rect">
            <a:avLst/>
          </a:prstGeom>
        </p:spPr>
      </p:pic>
      <p:cxnSp>
        <p:nvCxnSpPr>
          <p:cNvPr id="34" name="Straight Arrow Connector 33">
            <a:extLst>
              <a:ext uri="{FF2B5EF4-FFF2-40B4-BE49-F238E27FC236}">
                <a16:creationId xmlns:a16="http://schemas.microsoft.com/office/drawing/2014/main" id="{377B7740-6812-DF11-CE8A-8A52375FB0AD}"/>
              </a:ext>
            </a:extLst>
          </p:cNvPr>
          <p:cNvCxnSpPr>
            <a:cxnSpLocks/>
            <a:endCxn id="5" idx="1"/>
          </p:cNvCxnSpPr>
          <p:nvPr/>
        </p:nvCxnSpPr>
        <p:spPr>
          <a:xfrm>
            <a:off x="5611738" y="9447486"/>
            <a:ext cx="3485441" cy="50485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96367399-D668-2D51-F504-622F78900204}"/>
              </a:ext>
            </a:extLst>
          </p:cNvPr>
          <p:cNvCxnSpPr>
            <a:cxnSpLocks/>
          </p:cNvCxnSpPr>
          <p:nvPr/>
        </p:nvCxnSpPr>
        <p:spPr>
          <a:xfrm>
            <a:off x="5545089" y="9420457"/>
            <a:ext cx="3427288" cy="207138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 name="Graphic 40" descr="Circles with lines with solid fill">
            <a:extLst>
              <a:ext uri="{FF2B5EF4-FFF2-40B4-BE49-F238E27FC236}">
                <a16:creationId xmlns:a16="http://schemas.microsoft.com/office/drawing/2014/main" id="{B6053FD0-F6E4-F6BF-1012-E18D890D86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003634" y="8372025"/>
            <a:ext cx="1580316" cy="1580316"/>
          </a:xfrm>
          <a:prstGeom prst="rect">
            <a:avLst/>
          </a:prstGeom>
        </p:spPr>
      </p:pic>
      <p:cxnSp>
        <p:nvCxnSpPr>
          <p:cNvPr id="42" name="Straight Arrow Connector 41">
            <a:extLst>
              <a:ext uri="{FF2B5EF4-FFF2-40B4-BE49-F238E27FC236}">
                <a16:creationId xmlns:a16="http://schemas.microsoft.com/office/drawing/2014/main" id="{0CAE1536-8844-37C8-852E-00F4299B0BCC}"/>
              </a:ext>
            </a:extLst>
          </p:cNvPr>
          <p:cNvCxnSpPr>
            <a:cxnSpLocks/>
            <a:stCxn id="24" idx="3"/>
          </p:cNvCxnSpPr>
          <p:nvPr/>
        </p:nvCxnSpPr>
        <p:spPr>
          <a:xfrm>
            <a:off x="13784855" y="6833736"/>
            <a:ext cx="3626067" cy="183004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AD31F12-EF26-7B4F-5EF4-38864DC0CB98}"/>
              </a:ext>
            </a:extLst>
          </p:cNvPr>
          <p:cNvCxnSpPr>
            <a:cxnSpLocks/>
            <a:stCxn id="25" idx="3"/>
          </p:cNvCxnSpPr>
          <p:nvPr/>
        </p:nvCxnSpPr>
        <p:spPr>
          <a:xfrm>
            <a:off x="11665749" y="8365239"/>
            <a:ext cx="5337884" cy="63556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C9139DA6-F067-5737-1277-D4D96A149FA3}"/>
              </a:ext>
            </a:extLst>
          </p:cNvPr>
          <p:cNvCxnSpPr>
            <a:cxnSpLocks/>
            <a:stCxn id="26" idx="3"/>
          </p:cNvCxnSpPr>
          <p:nvPr/>
        </p:nvCxnSpPr>
        <p:spPr>
          <a:xfrm flipV="1">
            <a:off x="13247619" y="9447486"/>
            <a:ext cx="3902046" cy="45725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B08FFE2A-7C10-B381-0DA1-5824803CDBE4}"/>
              </a:ext>
            </a:extLst>
          </p:cNvPr>
          <p:cNvCxnSpPr>
            <a:cxnSpLocks/>
            <a:stCxn id="27" idx="3"/>
          </p:cNvCxnSpPr>
          <p:nvPr/>
        </p:nvCxnSpPr>
        <p:spPr>
          <a:xfrm flipV="1">
            <a:off x="14599778" y="9784509"/>
            <a:ext cx="2811144" cy="1707331"/>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B213E9A3-0846-1290-99E0-341431BDB22E}"/>
              </a:ext>
            </a:extLst>
          </p:cNvPr>
          <p:cNvCxnSpPr>
            <a:cxnSpLocks/>
          </p:cNvCxnSpPr>
          <p:nvPr/>
        </p:nvCxnSpPr>
        <p:spPr>
          <a:xfrm flipV="1">
            <a:off x="18437919" y="9155397"/>
            <a:ext cx="2549887" cy="925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6" name="TextBox 55">
            <a:extLst>
              <a:ext uri="{FF2B5EF4-FFF2-40B4-BE49-F238E27FC236}">
                <a16:creationId xmlns:a16="http://schemas.microsoft.com/office/drawing/2014/main" id="{A0B85080-83A8-4E31-876E-4305A2467732}"/>
              </a:ext>
            </a:extLst>
          </p:cNvPr>
          <p:cNvSpPr txBox="1"/>
          <p:nvPr/>
        </p:nvSpPr>
        <p:spPr>
          <a:xfrm>
            <a:off x="17673510" y="9800393"/>
            <a:ext cx="2108270" cy="1091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Modelo de </a:t>
            </a:r>
          </a:p>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salida</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31741853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Bagging</a:t>
            </a:r>
            <a:endParaRPr lang="es-ES_tradnl" dirty="0">
              <a:solidFill>
                <a:schemeClr val="tx1"/>
              </a:solidFill>
            </a:endParaRPr>
          </a:p>
        </p:txBody>
      </p:sp>
    </p:spTree>
    <p:extLst>
      <p:ext uri="{BB962C8B-B14F-4D97-AF65-F5344CB8AC3E}">
        <p14:creationId xmlns:p14="http://schemas.microsoft.com/office/powerpoint/2010/main" val="3104644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logramos diversidad en nuestros predictores?</a:t>
            </a:r>
          </a:p>
          <a:p>
            <a:pPr defTabSz="554990">
              <a:spcBef>
                <a:spcPts val="3100"/>
              </a:spcBef>
              <a:defRPr sz="4370">
                <a:latin typeface="Graphik Compact Regular"/>
                <a:ea typeface="Graphik Compact Regular"/>
                <a:cs typeface="Graphik Compact Regular"/>
                <a:sym typeface="Graphik Compact Regular"/>
              </a:defRPr>
            </a:pPr>
            <a:r>
              <a:rPr lang="es-ES_tradnl" dirty="0"/>
              <a:t>Una manera de lograr diversidad en nuestro ensamble es utilizando arquitecturas diferentes para cada predictor. </a:t>
            </a:r>
          </a:p>
          <a:p>
            <a:pPr defTabSz="554990">
              <a:spcBef>
                <a:spcPts val="3100"/>
              </a:spcBef>
              <a:defRPr sz="4370">
                <a:latin typeface="Graphik Compact Regular"/>
                <a:ea typeface="Graphik Compact Regular"/>
                <a:cs typeface="Graphik Compact Regular"/>
                <a:sym typeface="Graphik Compact Regular"/>
              </a:defRPr>
            </a:pPr>
            <a:r>
              <a:rPr lang="es-ES_tradnl" b="1" dirty="0"/>
              <a:t>Otra manera de lograr esto es utilizando la misma arquitectura, pero entrenándola en distintos subconjuntos de nuestro set de entrenamiento.</a:t>
            </a:r>
          </a:p>
          <a:p>
            <a:pPr defTabSz="554990">
              <a:spcBef>
                <a:spcPts val="3100"/>
              </a:spcBef>
              <a:defRPr sz="4370">
                <a:latin typeface="Graphik Compact Regular"/>
                <a:ea typeface="Graphik Compact Regular"/>
                <a:cs typeface="Graphik Compact Regular"/>
                <a:sym typeface="Graphik Compact Regular"/>
              </a:defRPr>
            </a:pPr>
            <a:r>
              <a:rPr lang="es-ES_tradnl" dirty="0"/>
              <a:t>Cuando el muestreo es </a:t>
            </a:r>
            <a:r>
              <a:rPr lang="es-ES_tradnl" b="1" dirty="0">
                <a:solidFill>
                  <a:schemeClr val="accent6"/>
                </a:solidFill>
              </a:rPr>
              <a:t>con reposición</a:t>
            </a:r>
            <a:r>
              <a:rPr lang="es-ES_tradnl" dirty="0"/>
              <a:t>, el método se llama </a:t>
            </a:r>
            <a:r>
              <a:rPr lang="es-ES_tradnl" b="1" dirty="0" err="1">
                <a:solidFill>
                  <a:schemeClr val="accent6"/>
                </a:solidFill>
              </a:rPr>
              <a:t>Bagging</a:t>
            </a:r>
            <a:r>
              <a:rPr lang="es-ES_tradnl" dirty="0"/>
              <a:t>. Cuando es </a:t>
            </a:r>
            <a:r>
              <a:rPr lang="es-ES_tradnl" b="1" dirty="0">
                <a:solidFill>
                  <a:schemeClr val="accent3">
                    <a:lumMod val="75000"/>
                  </a:schemeClr>
                </a:solidFill>
              </a:rPr>
              <a:t>sin</a:t>
            </a:r>
            <a:r>
              <a:rPr lang="es-ES_tradnl" dirty="0">
                <a:solidFill>
                  <a:schemeClr val="accent3">
                    <a:lumMod val="75000"/>
                  </a:schemeClr>
                </a:solidFill>
              </a:rPr>
              <a:t> </a:t>
            </a:r>
            <a:r>
              <a:rPr lang="es-ES_tradnl" b="1" dirty="0">
                <a:solidFill>
                  <a:schemeClr val="accent3">
                    <a:lumMod val="75000"/>
                  </a:schemeClr>
                </a:solidFill>
              </a:rPr>
              <a:t>reposición</a:t>
            </a:r>
            <a:r>
              <a:rPr lang="es-ES_tradnl" dirty="0"/>
              <a:t>, se llama </a:t>
            </a:r>
            <a:r>
              <a:rPr lang="es-ES_tradnl" b="1" dirty="0" err="1">
                <a:solidFill>
                  <a:schemeClr val="accent3">
                    <a:lumMod val="75000"/>
                  </a:schemeClr>
                </a:solidFill>
              </a:rPr>
              <a:t>Pasting</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AR" dirty="0"/>
              <a:t>Cada una de las filas del </a:t>
            </a:r>
            <a:r>
              <a:rPr lang="es-AR" dirty="0" err="1"/>
              <a:t>dataset</a:t>
            </a:r>
            <a:r>
              <a:rPr lang="es-AR" dirty="0"/>
              <a:t> puede ser muestreada por múltiples predictores. Pero solo </a:t>
            </a:r>
            <a:r>
              <a:rPr lang="es-ES_tradnl" b="1" dirty="0" err="1">
                <a:solidFill>
                  <a:schemeClr val="accent6"/>
                </a:solidFill>
              </a:rPr>
              <a:t>Bagging</a:t>
            </a:r>
            <a:r>
              <a:rPr lang="es-AR" dirty="0"/>
              <a:t> permite que una fila pueda ser muestreada más de una vez por el mismo predictor.</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spTree>
    <p:extLst>
      <p:ext uri="{BB962C8B-B14F-4D97-AF65-F5344CB8AC3E}">
        <p14:creationId xmlns:p14="http://schemas.microsoft.com/office/powerpoint/2010/main" val="332199958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estadística el muestreo con reemplazo se llama </a:t>
            </a:r>
            <a:r>
              <a:rPr lang="es-ES_tradnl" b="1" dirty="0" err="1">
                <a:solidFill>
                  <a:schemeClr val="accent3">
                    <a:lumMod val="75000"/>
                  </a:schemeClr>
                </a:solidFill>
              </a:rPr>
              <a:t>Bootstrapping</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p:pic>
        <p:nvPicPr>
          <p:cNvPr id="4" name="Illustration_bootstrap.png" descr="Illustration_bootstrap.png">
            <a:extLst>
              <a:ext uri="{FF2B5EF4-FFF2-40B4-BE49-F238E27FC236}">
                <a16:creationId xmlns:a16="http://schemas.microsoft.com/office/drawing/2014/main" id="{ED9AFE23-938C-5073-444B-8A006ACB0703}"/>
              </a:ext>
            </a:extLst>
          </p:cNvPr>
          <p:cNvPicPr>
            <a:picLocks noChangeAspect="1"/>
          </p:cNvPicPr>
          <p:nvPr/>
        </p:nvPicPr>
        <p:blipFill>
          <a:blip r:embed="rId3"/>
          <a:srcRect t="6344" b="6344"/>
          <a:stretch>
            <a:fillRect/>
          </a:stretch>
        </p:blipFill>
        <p:spPr>
          <a:xfrm>
            <a:off x="488731" y="5349684"/>
            <a:ext cx="23365615" cy="6208332"/>
          </a:xfrm>
          <a:prstGeom prst="rect">
            <a:avLst/>
          </a:prstGeom>
          <a:ln w="12700">
            <a:miter lim="400000"/>
          </a:ln>
        </p:spPr>
      </p:pic>
    </p:spTree>
    <p:extLst>
      <p:ext uri="{BB962C8B-B14F-4D97-AF65-F5344CB8AC3E}">
        <p14:creationId xmlns:p14="http://schemas.microsoft.com/office/powerpoint/2010/main" val="390246537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b="1" dirty="0">
                <a:solidFill>
                  <a:schemeClr val="accent3">
                    <a:lumMod val="75000"/>
                  </a:schemeClr>
                </a:solidFill>
              </a:rPr>
              <a:t> </a:t>
            </a:r>
            <a:r>
              <a:rPr lang="es-ES_tradnl" dirty="0"/>
              <a:t>buscamos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C8B1022F-AA60-AD88-8F2D-F153F3885349}"/>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0DFEFCA7-A4E8-5DFC-2E48-1899A203C828}"/>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705098C8-BD07-0D6A-9B4A-21DFDAFE065E}"/>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76966288-DA6A-00A0-CFB9-EBDD49772374}"/>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F976DBFB-D6E9-71E8-7382-371DD9430939}"/>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5A3771-0337-4658-DFFE-2365AB808710}"/>
              </a:ext>
            </a:extLst>
          </p:cNvPr>
          <p:cNvSpPr txBox="1"/>
          <p:nvPr/>
        </p:nvSpPr>
        <p:spPr>
          <a:xfrm>
            <a:off x="19120651" y="8285820"/>
            <a:ext cx="4533421"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Remuestreo</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con reemplazo</a:t>
            </a:r>
          </a:p>
        </p:txBody>
      </p:sp>
      <p:pic>
        <p:nvPicPr>
          <p:cNvPr id="13" name="Graphic 12" descr="User network with solid fill">
            <a:extLst>
              <a:ext uri="{FF2B5EF4-FFF2-40B4-BE49-F238E27FC236}">
                <a16:creationId xmlns:a16="http://schemas.microsoft.com/office/drawing/2014/main" id="{33A081CA-0A72-8E38-F3FB-4D4FD86BE3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4E46D625-F32D-9988-60B2-D3C4FB031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E9BA23B5-0935-9F63-F6FE-9B6A8AD09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BED658F5-D126-44FD-07D9-D64C04A1417A}"/>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964FFB5C-E82E-C50D-D1D6-088EB244C9B2}"/>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8D18A821-8A1E-720F-CDB7-C97F4A6A06D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3AB0E80F-BEAC-7EBB-8D3F-D9055340A990}"/>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ECD7C9C-DB19-D06C-3D74-5B56D0999B98}"/>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80D82-117A-5315-436D-9A7733086DEF}"/>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99BC09E1-6FFC-F369-DB73-069924A383AA}"/>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79C14D5-590E-21FE-41FA-C1DFA4D0C292}"/>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30A06A05-7346-2D79-1B04-0437CE366D20}"/>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149749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Con esto en mente, armemos el modelo de neurona</a:t>
            </a:r>
          </a:p>
        </p:txBody>
      </p:sp>
      <p:sp>
        <p:nvSpPr>
          <p:cNvPr id="281"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2" name="n30.png" descr="n30.png"/>
          <p:cNvPicPr>
            <a:picLocks noChangeAspect="1"/>
          </p:cNvPicPr>
          <p:nvPr/>
        </p:nvPicPr>
        <p:blipFill>
          <a:blip r:embed="rId3"/>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19830FA8-571E-97EF-8B23-70484271508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7EB10D2-5B90-E917-FB5D-1FB095A4A76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62DD97-5E5B-E677-78B8-CF21BD99FE3F}"/>
                  </a:ext>
                </a:extLst>
              </p:cNvPr>
              <p:cNvSpPr txBox="1"/>
              <p:nvPr/>
            </p:nvSpPr>
            <p:spPr>
              <a:xfrm>
                <a:off x="19720510" y="63607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3</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3962DD97-5E5B-E677-78B8-CF21BD99FE3F}"/>
                  </a:ext>
                </a:extLst>
              </p:cNvPr>
              <p:cNvSpPr txBox="1">
                <a:spLocks noRot="1" noChangeAspect="1" noMove="1" noResize="1" noEditPoints="1" noAdjustHandles="1" noChangeArrowheads="1" noChangeShapeType="1" noTextEdit="1"/>
              </p:cNvSpPr>
              <p:nvPr/>
            </p:nvSpPr>
            <p:spPr>
              <a:xfrm>
                <a:off x="19720510" y="6360720"/>
                <a:ext cx="4302012" cy="1348446"/>
              </a:xfrm>
              <a:prstGeom prst="rect">
                <a:avLst/>
              </a:prstGeom>
              <a:blipFill>
                <a:blip r:embed="rId4"/>
                <a:stretch>
                  <a:fillRect l="-4706" t="-143519"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F1BCDF-CA98-6839-2DC4-694B42F483BD}"/>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3</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51F1BCDF-CA98-6839-2DC4-694B42F483BD}"/>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5"/>
                <a:stretch>
                  <a:fillRect l="-18824"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2E2438-22E8-11A2-6187-3E0C7D92ADB3}"/>
                  </a:ext>
                </a:extLst>
              </p:cNvPr>
              <p:cNvSpPr txBox="1"/>
              <p:nvPr/>
            </p:nvSpPr>
            <p:spPr>
              <a:xfrm>
                <a:off x="14630038" y="10770946"/>
                <a:ext cx="5090472"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DB2E2438-22E8-11A2-6187-3E0C7D92ADB3}"/>
                  </a:ext>
                </a:extLst>
              </p:cNvPr>
              <p:cNvSpPr txBox="1">
                <a:spLocks noRot="1" noChangeAspect="1" noMove="1" noResize="1" noEditPoints="1" noAdjustHandles="1" noChangeArrowheads="1" noChangeShapeType="1" noTextEdit="1"/>
              </p:cNvSpPr>
              <p:nvPr/>
            </p:nvSpPr>
            <p:spPr>
              <a:xfrm>
                <a:off x="14630038" y="10770946"/>
                <a:ext cx="5090472" cy="545790"/>
              </a:xfrm>
              <a:prstGeom prst="rect">
                <a:avLst/>
              </a:prstGeom>
              <a:blipFill>
                <a:blip r:embed="rId6"/>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918293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b="1" dirty="0">
                <a:solidFill>
                  <a:schemeClr val="accent3">
                    <a:lumMod val="75000"/>
                  </a:schemeClr>
                </a:solidFill>
              </a:rPr>
              <a:t> </a:t>
            </a:r>
            <a:r>
              <a:rPr lang="es-ES_tradnl" dirty="0"/>
              <a:t>buscamos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C8B1022F-AA60-AD88-8F2D-F153F3885349}"/>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0DFEFCA7-A4E8-5DFC-2E48-1899A203C828}"/>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705098C8-BD07-0D6A-9B4A-21DFDAFE065E}"/>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76966288-DA6A-00A0-CFB9-EBDD49772374}"/>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F976DBFB-D6E9-71E8-7382-371DD9430939}"/>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5A3771-0337-4658-DFFE-2365AB808710}"/>
              </a:ext>
            </a:extLst>
          </p:cNvPr>
          <p:cNvSpPr txBox="1"/>
          <p:nvPr/>
        </p:nvSpPr>
        <p:spPr>
          <a:xfrm>
            <a:off x="19120651" y="8285820"/>
            <a:ext cx="4533421"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Remuestreo</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con reemplazo</a:t>
            </a:r>
          </a:p>
        </p:txBody>
      </p:sp>
      <p:pic>
        <p:nvPicPr>
          <p:cNvPr id="13" name="Graphic 12" descr="User network with solid fill">
            <a:extLst>
              <a:ext uri="{FF2B5EF4-FFF2-40B4-BE49-F238E27FC236}">
                <a16:creationId xmlns:a16="http://schemas.microsoft.com/office/drawing/2014/main" id="{33A081CA-0A72-8E38-F3FB-4D4FD86BE3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4E46D625-F32D-9988-60B2-D3C4FB031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E9BA23B5-0935-9F63-F6FE-9B6A8AD09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BED658F5-D126-44FD-07D9-D64C04A1417A}"/>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964FFB5C-E82E-C50D-D1D6-088EB244C9B2}"/>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8D18A821-8A1E-720F-CDB7-C97F4A6A06D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3AB0E80F-BEAC-7EBB-8D3F-D9055340A990}"/>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ECD7C9C-DB19-D06C-3D74-5B56D0999B98}"/>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80D82-117A-5315-436D-9A7733086DEF}"/>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99BC09E1-6FFC-F369-DB73-069924A383AA}"/>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79C14D5-590E-21FE-41FA-C1DFA4D0C292}"/>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30A06A05-7346-2D79-1B04-0437CE366D20}"/>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1A467548-46D5-CA70-3CF8-45DE0109793D}"/>
              </a:ext>
            </a:extLst>
          </p:cNvPr>
          <p:cNvSpPr txBox="1"/>
          <p:nvPr/>
        </p:nvSpPr>
        <p:spPr>
          <a:xfrm>
            <a:off x="1308951" y="7551741"/>
            <a:ext cx="4385135" cy="2016000"/>
          </a:xfrm>
          <a:prstGeom prst="rect">
            <a:avLst/>
          </a:prstGeom>
          <a:solidFill>
            <a:schemeClr val="accent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anchor="ctr" anchorCtr="0">
            <a:noAutofit/>
          </a:bodyPr>
          <a:lstStyle/>
          <a:p>
            <a:pPr algn="ctr"/>
            <a:r>
              <a:rPr lang="es-AR" sz="2800" dirty="0">
                <a:solidFill>
                  <a:schemeClr val="bg2">
                    <a:lumMod val="25000"/>
                  </a:schemeClr>
                </a:solidFill>
              </a:rPr>
              <a:t>Cada uno de los modelos del ensamble puede ser entrenado en paralelo, lo que permite escalar la solución.</a:t>
            </a:r>
          </a:p>
        </p:txBody>
      </p:sp>
    </p:spTree>
    <p:extLst>
      <p:ext uri="{BB962C8B-B14F-4D97-AF65-F5344CB8AC3E}">
        <p14:creationId xmlns:p14="http://schemas.microsoft.com/office/powerpoint/2010/main" val="220633985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14944344"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Lo más común es usar un solo tipo de modelo, particularmente el </a:t>
            </a:r>
            <a:r>
              <a:rPr lang="es-ES_tradnl" b="1" dirty="0">
                <a:solidFill>
                  <a:schemeClr val="accent3">
                    <a:lumMod val="75000"/>
                  </a:schemeClr>
                </a:solidFill>
              </a:rPr>
              <a:t>árbol de decisión</a:t>
            </a:r>
            <a:r>
              <a:rPr lang="es-ES_tradnl" dirty="0"/>
              <a:t>.</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Si son de clasificación, estos árboles votan la clase.</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Si son de regresión, se promedia las predicciones.</a:t>
            </a:r>
          </a:p>
          <a:p>
            <a:pPr defTabSz="554990">
              <a:spcBef>
                <a:spcPts val="3100"/>
              </a:spcBef>
              <a:defRPr sz="4370">
                <a:latin typeface="Graphik Compact Regular"/>
                <a:ea typeface="Graphik Compact Regular"/>
                <a:cs typeface="Graphik Compact Regular"/>
                <a:sym typeface="Graphik Compact Regular"/>
              </a:defRPr>
            </a:pPr>
            <a:r>
              <a:rPr lang="es-ES_tradnl" dirty="0"/>
              <a:t>Dado que cada árbol es entrenado diferente, va a ser diferente de los demás árboles.</a:t>
            </a:r>
          </a:p>
          <a:p>
            <a:pPr defTabSz="554990">
              <a:spcBef>
                <a:spcPts val="3100"/>
              </a:spcBef>
              <a:defRPr sz="4370">
                <a:latin typeface="Graphik Compact Regular"/>
                <a:ea typeface="Graphik Compact Regular"/>
                <a:cs typeface="Graphik Compact Regular"/>
                <a:sym typeface="Graphik Compact Regular"/>
              </a:defRPr>
            </a:pPr>
            <a:r>
              <a:rPr lang="es-ES_tradnl" dirty="0"/>
              <a:t>En general estos </a:t>
            </a:r>
            <a:r>
              <a:rPr lang="es-ES_tradnl" b="1" dirty="0">
                <a:solidFill>
                  <a:schemeClr val="accent6"/>
                </a:solidFill>
              </a:rPr>
              <a:t>árboles son profundos</a:t>
            </a:r>
            <a:r>
              <a:rPr lang="es-ES_tradnl" dirty="0"/>
              <a:t>, es decir gran </a:t>
            </a:r>
            <a:r>
              <a:rPr lang="es-ES_tradnl" b="1" dirty="0">
                <a:solidFill>
                  <a:schemeClr val="accent3">
                    <a:lumMod val="75000"/>
                  </a:schemeClr>
                </a:solidFill>
              </a:rPr>
              <a:t>varianza</a:t>
            </a:r>
            <a:r>
              <a:rPr lang="es-ES_tradnl" dirty="0"/>
              <a:t>, pero poco </a:t>
            </a:r>
            <a:r>
              <a:rPr lang="es-ES_tradnl" b="1" dirty="0">
                <a:solidFill>
                  <a:schemeClr val="accent2">
                    <a:lumMod val="75000"/>
                  </a:schemeClr>
                </a:solidFill>
              </a:rPr>
              <a:t>sesgo</a:t>
            </a:r>
            <a:r>
              <a:rPr lang="es-ES_tradnl" dirty="0"/>
              <a:t>.  Al promediar las salidas reducimos la varianza.</a:t>
            </a:r>
          </a:p>
          <a:p>
            <a:pPr defTabSz="554990">
              <a:spcBef>
                <a:spcPts val="3100"/>
              </a:spcBef>
              <a:defRPr sz="4370">
                <a:latin typeface="Graphik Compact Regular"/>
                <a:ea typeface="Graphik Compact Regular"/>
                <a:cs typeface="Graphik Compact Regular"/>
                <a:sym typeface="Graphik Compact Regular"/>
              </a:defRPr>
            </a:pPr>
            <a:r>
              <a:rPr lang="es-ES_tradnl" dirty="0" err="1"/>
              <a:t>Bagging</a:t>
            </a:r>
            <a:r>
              <a:rPr lang="es-ES_tradnl" dirty="0"/>
              <a:t> mejora sustancialmente los resultados cuando se lleva a cientos o miles de árboles.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p:pic>
        <p:nvPicPr>
          <p:cNvPr id="4" name="rect23432dsddllldd1.png" descr="rect23432dsddllldd1.png">
            <a:extLst>
              <a:ext uri="{FF2B5EF4-FFF2-40B4-BE49-F238E27FC236}">
                <a16:creationId xmlns:a16="http://schemas.microsoft.com/office/drawing/2014/main" id="{079C2A9B-77DD-CB95-ECC7-BCA0357E3617}"/>
              </a:ext>
            </a:extLst>
          </p:cNvPr>
          <p:cNvPicPr>
            <a:picLocks noChangeAspect="1"/>
          </p:cNvPicPr>
          <p:nvPr/>
        </p:nvPicPr>
        <p:blipFill rotWithShape="1">
          <a:blip r:embed="rId3"/>
          <a:srcRect l="44985"/>
          <a:stretch/>
        </p:blipFill>
        <p:spPr>
          <a:xfrm>
            <a:off x="15973481" y="4781376"/>
            <a:ext cx="7895327" cy="5039280"/>
          </a:xfrm>
          <a:prstGeom prst="rect">
            <a:avLst/>
          </a:prstGeom>
          <a:ln w="12700">
            <a:miter lim="400000"/>
          </a:ln>
        </p:spPr>
      </p:pic>
    </p:spTree>
    <p:extLst>
      <p:ext uri="{BB962C8B-B14F-4D97-AF65-F5344CB8AC3E}">
        <p14:creationId xmlns:p14="http://schemas.microsoft.com/office/powerpoint/2010/main" val="111322577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Bosques aleatorios</a:t>
            </a:r>
          </a:p>
        </p:txBody>
      </p:sp>
    </p:spTree>
    <p:extLst>
      <p:ext uri="{BB962C8B-B14F-4D97-AF65-F5344CB8AC3E}">
        <p14:creationId xmlns:p14="http://schemas.microsoft.com/office/powerpoint/2010/main" val="23320764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Los </a:t>
            </a:r>
            <a:r>
              <a:rPr lang="es-ES_tradnl" b="1" dirty="0">
                <a:solidFill>
                  <a:schemeClr val="accent6"/>
                </a:solidFill>
              </a:rPr>
              <a:t>bosques aleatorios </a:t>
            </a:r>
            <a:r>
              <a:rPr lang="es-ES_tradnl" dirty="0"/>
              <a:t>son una mejora de los obtenidos mediante </a:t>
            </a:r>
            <a:r>
              <a:rPr lang="es-ES_tradnl" b="1" dirty="0" err="1">
                <a:solidFill>
                  <a:schemeClr val="accent3">
                    <a:lumMod val="75000"/>
                  </a:schemeClr>
                </a:solidFill>
              </a:rPr>
              <a:t>bagging</a:t>
            </a:r>
            <a:r>
              <a:rPr lang="es-ES_tradnl" dirty="0"/>
              <a:t> únicamente. </a:t>
            </a:r>
          </a:p>
          <a:p>
            <a:pPr>
              <a:defRPr sz="4600">
                <a:latin typeface="Graphik Compact Regular"/>
                <a:ea typeface="Graphik Compact Regular"/>
                <a:cs typeface="Graphik Compact Regular"/>
                <a:sym typeface="Graphik Compact Regular"/>
              </a:defRPr>
            </a:pPr>
            <a:r>
              <a:rPr lang="es-ES_tradnl" dirty="0"/>
              <a:t>Los bosques aleatorios hacen lo mismo que mediante </a:t>
            </a:r>
            <a:r>
              <a:rPr lang="es-ES_tradnl" dirty="0" err="1"/>
              <a:t>bagging</a:t>
            </a:r>
            <a:r>
              <a:rPr lang="es-ES_tradnl" dirty="0"/>
              <a:t>, pero además se usa una </a:t>
            </a:r>
            <a:r>
              <a:rPr lang="es-ES_tradnl" b="1" dirty="0">
                <a:solidFill>
                  <a:schemeClr val="accent5"/>
                </a:solidFill>
              </a:rPr>
              <a:t>cantidad aleatoria de atributos</a:t>
            </a:r>
            <a:r>
              <a:rPr lang="es-ES_tradnl" dirty="0"/>
              <a:t>. El valor de cuantos atributos a usar se elige aproximadamente la raíz cuadrada de la cantidad de atributos totales.</a:t>
            </a:r>
          </a:p>
          <a:p>
            <a:pPr>
              <a:defRPr sz="4600">
                <a:latin typeface="Graphik Compact Regular"/>
                <a:ea typeface="Graphik Compact Regular"/>
                <a:cs typeface="Graphik Compact Regular"/>
                <a:sym typeface="Graphik Compact Regular"/>
              </a:defRPr>
            </a:pPr>
            <a:r>
              <a:rPr lang="es-ES_tradnl" dirty="0"/>
              <a:t>Por ejemplo, si tenemos p=13 atributos, se usarán m=4, y en cada árbol será una combinación al azar diferente.</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p:spTree>
    <p:extLst>
      <p:ext uri="{BB962C8B-B14F-4D97-AF65-F5344CB8AC3E}">
        <p14:creationId xmlns:p14="http://schemas.microsoft.com/office/powerpoint/2010/main" val="232874388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razonamiento de esto es: </a:t>
            </a:r>
          </a:p>
          <a:p>
            <a:pPr>
              <a:defRPr sz="4600">
                <a:latin typeface="Graphik Compact Regular"/>
                <a:ea typeface="Graphik Compact Regular"/>
                <a:cs typeface="Graphik Compact Regular"/>
                <a:sym typeface="Graphik Compact Regular"/>
              </a:defRPr>
            </a:pPr>
            <a:r>
              <a:rPr lang="es-ES_tradnl" dirty="0"/>
              <a:t>Supongamos que hay un atributo que es muy </a:t>
            </a:r>
            <a:r>
              <a:rPr lang="es-ES_tradnl" b="1" dirty="0">
                <a:solidFill>
                  <a:schemeClr val="accent5"/>
                </a:solidFill>
              </a:rPr>
              <a:t>fuerte predictor</a:t>
            </a:r>
            <a:r>
              <a:rPr lang="es-ES_tradnl" dirty="0"/>
              <a:t>, junto a otros atributos moderadamente fuertes. Si aplicamos </a:t>
            </a:r>
            <a:r>
              <a:rPr lang="es-ES_tradnl" b="1" dirty="0" err="1">
                <a:solidFill>
                  <a:schemeClr val="accent3">
                    <a:lumMod val="75000"/>
                  </a:schemeClr>
                </a:solidFill>
              </a:rPr>
              <a:t>bagging</a:t>
            </a:r>
            <a:r>
              <a:rPr lang="es-ES_tradnl" dirty="0"/>
              <a:t>, todos estos árboles siempre tenderán a usar el </a:t>
            </a:r>
            <a:r>
              <a:rPr lang="es-ES_tradnl" b="1" dirty="0">
                <a:solidFill>
                  <a:schemeClr val="accent5"/>
                </a:solidFill>
              </a:rPr>
              <a:t>atributo fuerte </a:t>
            </a:r>
            <a:r>
              <a:rPr lang="es-ES_tradnl" dirty="0"/>
              <a:t>en la bifurcación inicial. Por consiguiente, todos serán parecidos y habrá una fuerte correlación entre árboles, </a:t>
            </a:r>
            <a:r>
              <a:rPr lang="es-ES_tradnl" b="1" dirty="0">
                <a:solidFill>
                  <a:schemeClr val="accent5"/>
                </a:solidFill>
              </a:rPr>
              <a:t>quitando la posibilidad de reducir la varianza</a:t>
            </a:r>
            <a:r>
              <a:rPr lang="es-ES_tradnl" dirty="0"/>
              <a:t>.</a:t>
            </a:r>
          </a:p>
          <a:p>
            <a:pPr>
              <a:defRPr sz="4600">
                <a:latin typeface="Graphik Compact Regular"/>
                <a:ea typeface="Graphik Compact Regular"/>
                <a:cs typeface="Graphik Compact Regular"/>
                <a:sym typeface="Graphik Compact Regular"/>
              </a:defRPr>
            </a:pPr>
            <a:r>
              <a:rPr lang="es-ES_tradnl" dirty="0"/>
              <a:t>Bosques aleatorios, al separar los atributos, en promedio (p-m)/p de las particiones no van a considerar al atributo fuerte, quitando la correlación.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p:spTree>
    <p:extLst>
      <p:ext uri="{BB962C8B-B14F-4D97-AF65-F5344CB8AC3E}">
        <p14:creationId xmlns:p14="http://schemas.microsoft.com/office/powerpoint/2010/main" val="14432967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Bosques aleatorios</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299" y="3507194"/>
            <a:ext cx="12477361"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poder de bosques aleatorios se muestra cuando se crean modelos predictivos para datos con muchos atributos. </a:t>
            </a:r>
          </a:p>
          <a:p>
            <a:pPr>
              <a:defRPr sz="4600">
                <a:latin typeface="Graphik Compact Regular"/>
                <a:ea typeface="Graphik Compact Regular"/>
                <a:cs typeface="Graphik Compact Regular"/>
                <a:sym typeface="Graphik Compact Regular"/>
              </a:defRPr>
            </a:pPr>
            <a:r>
              <a:rPr lang="es-ES_tradnl" dirty="0"/>
              <a:t>Este tiene la capacidad de determinar automáticamente qué predictores son importantes y descubrir relaciones complejas entre los predictores correspondientes a términos de interacción.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p:pic>
        <p:nvPicPr>
          <p:cNvPr id="6" name="Picture 5" descr="A graph with blue squares&#10;&#10;Description automatically generated">
            <a:extLst>
              <a:ext uri="{FF2B5EF4-FFF2-40B4-BE49-F238E27FC236}">
                <a16:creationId xmlns:a16="http://schemas.microsoft.com/office/drawing/2014/main" id="{ABB0C5C2-30DF-EDCD-81D7-3AD60923E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3806" y="3401015"/>
            <a:ext cx="8910994" cy="9494304"/>
          </a:xfrm>
          <a:prstGeom prst="rect">
            <a:avLst/>
          </a:prstGeom>
        </p:spPr>
      </p:pic>
    </p:spTree>
    <p:extLst>
      <p:ext uri="{BB962C8B-B14F-4D97-AF65-F5344CB8AC3E}">
        <p14:creationId xmlns:p14="http://schemas.microsoft.com/office/powerpoint/2010/main" val="143925031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Bosques aleatorios</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Hay dos formas de medir la importancia de un atributo:</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 dirty="0"/>
              <a:t> Por la disminución de la precisión del modelo si los valores de un atributo se permutan aleatoriamente. Permutar aleatoriamente los valores tiene el efecto de eliminar todo poder predictivo de esa variable. </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 dirty="0"/>
              <a:t>Por la disminución media en la puntuación de impureza (de Gini, entropía, etc.) para todos los nodos que fueron divididos por el atributo. Esto mide cuánto mejora la pureza de los nodos al incluir ese atributo. </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spTree>
    <p:extLst>
      <p:ext uri="{BB962C8B-B14F-4D97-AF65-F5344CB8AC3E}">
        <p14:creationId xmlns:p14="http://schemas.microsoft.com/office/powerpoint/2010/main" val="25555341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Bo0sting</a:t>
            </a:r>
          </a:p>
        </p:txBody>
      </p:sp>
    </p:spTree>
    <p:extLst>
      <p:ext uri="{BB962C8B-B14F-4D97-AF65-F5344CB8AC3E}">
        <p14:creationId xmlns:p14="http://schemas.microsoft.com/office/powerpoint/2010/main" val="394159493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Este tipo de arquitecturas son ensambles que al igual que los vistos anteriormente, combinan varios predictores para hacer una mejor predicción. La principal diferencia es que en las arquitecturas que aplican </a:t>
            </a:r>
            <a:r>
              <a:rPr lang="es-ES" b="1" dirty="0" err="1">
                <a:solidFill>
                  <a:schemeClr val="accent1"/>
                </a:solidFill>
              </a:rPr>
              <a:t>Boosting</a:t>
            </a:r>
            <a:r>
              <a:rPr lang="es-ES" dirty="0"/>
              <a:t>, el entrenamiento de los predictores se da de forma secuencial. </a:t>
            </a:r>
          </a:p>
          <a:p>
            <a:pPr>
              <a:defRPr sz="4600">
                <a:latin typeface="Graphik Compact Regular"/>
                <a:ea typeface="Graphik Compact Regular"/>
                <a:cs typeface="Graphik Compact Regular"/>
                <a:sym typeface="Graphik Compact Regular"/>
              </a:defRPr>
            </a:pPr>
            <a:endParaRPr lang="es-ES"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sp>
        <p:nvSpPr>
          <p:cNvPr id="4" name="Rectangle 3">
            <a:extLst>
              <a:ext uri="{FF2B5EF4-FFF2-40B4-BE49-F238E27FC236}">
                <a16:creationId xmlns:a16="http://schemas.microsoft.com/office/drawing/2014/main" id="{CE3CCFB2-B3CF-D207-ABA4-E277EB3227E5}"/>
              </a:ext>
            </a:extLst>
          </p:cNvPr>
          <p:cNvSpPr/>
          <p:nvPr/>
        </p:nvSpPr>
        <p:spPr>
          <a:xfrm>
            <a:off x="4421654"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un conjunto de entrenamiento</a:t>
            </a:r>
          </a:p>
        </p:txBody>
      </p:sp>
      <p:sp>
        <p:nvSpPr>
          <p:cNvPr id="5" name="Rectangle 4">
            <a:extLst>
              <a:ext uri="{FF2B5EF4-FFF2-40B4-BE49-F238E27FC236}">
                <a16:creationId xmlns:a16="http://schemas.microsoft.com/office/drawing/2014/main" id="{CEA7FAAC-B32B-527D-F37B-B29BF39CC7C2}"/>
              </a:ext>
            </a:extLst>
          </p:cNvPr>
          <p:cNvSpPr/>
          <p:nvPr/>
        </p:nvSpPr>
        <p:spPr>
          <a:xfrm>
            <a:off x="10354056"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Calcular los residuos</a:t>
            </a:r>
          </a:p>
        </p:txBody>
      </p:sp>
      <p:sp>
        <p:nvSpPr>
          <p:cNvPr id="6" name="Rectangle 5">
            <a:extLst>
              <a:ext uri="{FF2B5EF4-FFF2-40B4-BE49-F238E27FC236}">
                <a16:creationId xmlns:a16="http://schemas.microsoft.com/office/drawing/2014/main" id="{AF13415F-9B74-B05E-2610-5C23A29715A7}"/>
              </a:ext>
            </a:extLst>
          </p:cNvPr>
          <p:cNvSpPr/>
          <p:nvPr/>
        </p:nvSpPr>
        <p:spPr>
          <a:xfrm>
            <a:off x="16286458"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los residuos del modelo previo</a:t>
            </a:r>
          </a:p>
        </p:txBody>
      </p:sp>
      <p:cxnSp>
        <p:nvCxnSpPr>
          <p:cNvPr id="8" name="Straight Arrow Connector 7">
            <a:extLst>
              <a:ext uri="{FF2B5EF4-FFF2-40B4-BE49-F238E27FC236}">
                <a16:creationId xmlns:a16="http://schemas.microsoft.com/office/drawing/2014/main" id="{16B55C3B-0ABF-23BF-AD14-8B95193ED369}"/>
              </a:ext>
            </a:extLst>
          </p:cNvPr>
          <p:cNvCxnSpPr>
            <a:cxnSpLocks/>
            <a:stCxn id="4" idx="3"/>
            <a:endCxn id="5" idx="1"/>
          </p:cNvCxnSpPr>
          <p:nvPr/>
        </p:nvCxnSpPr>
        <p:spPr>
          <a:xfrm>
            <a:off x="8097542" y="9921241"/>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7EC3FE20-5F85-0997-523D-7D8943EBCB34}"/>
              </a:ext>
            </a:extLst>
          </p:cNvPr>
          <p:cNvCxnSpPr/>
          <p:nvPr/>
        </p:nvCxnSpPr>
        <p:spPr>
          <a:xfrm>
            <a:off x="14029944" y="9899905"/>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11" name="Elbow Connector 10">
            <a:extLst>
              <a:ext uri="{FF2B5EF4-FFF2-40B4-BE49-F238E27FC236}">
                <a16:creationId xmlns:a16="http://schemas.microsoft.com/office/drawing/2014/main" id="{A3EA23A1-1708-D540-6CB3-A04B84325886}"/>
              </a:ext>
            </a:extLst>
          </p:cNvPr>
          <p:cNvCxnSpPr>
            <a:cxnSpLocks/>
            <a:stCxn id="6" idx="2"/>
            <a:endCxn id="5" idx="2"/>
          </p:cNvCxnSpPr>
          <p:nvPr/>
        </p:nvCxnSpPr>
        <p:spPr>
          <a:xfrm rot="5400000">
            <a:off x="15158201" y="7745000"/>
            <a:ext cx="12700" cy="5932402"/>
          </a:xfrm>
          <a:prstGeom prst="bentConnector3">
            <a:avLst>
              <a:gd name="adj1" fmla="val 855918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18" name="Rectangle 17">
            <a:extLst>
              <a:ext uri="{FF2B5EF4-FFF2-40B4-BE49-F238E27FC236}">
                <a16:creationId xmlns:a16="http://schemas.microsoft.com/office/drawing/2014/main" id="{D907291F-7AA8-ED4F-2DCC-1FB4E0750CE0}"/>
              </a:ext>
            </a:extLst>
          </p:cNvPr>
          <p:cNvSpPr/>
          <p:nvPr/>
        </p:nvSpPr>
        <p:spPr>
          <a:xfrm>
            <a:off x="8680704" y="6123357"/>
            <a:ext cx="7022592" cy="2221139"/>
          </a:xfrm>
          <a:prstGeom prst="rect">
            <a:avLst/>
          </a:prstGeom>
          <a:solidFill>
            <a:schemeClr val="accent3">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1"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Cada nuevo predictor que se agrega al ensamble intenta corregir a su predecesor.</a:t>
            </a:r>
          </a:p>
        </p:txBody>
      </p:sp>
    </p:spTree>
    <p:extLst>
      <p:ext uri="{BB962C8B-B14F-4D97-AF65-F5344CB8AC3E}">
        <p14:creationId xmlns:p14="http://schemas.microsoft.com/office/powerpoint/2010/main" val="5931579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mc:AlternateContent xmlns:mc="http://schemas.openxmlformats.org/markup-compatibility/2006" xmlns:a14="http://schemas.microsoft.com/office/drawing/2010/main">
        <mc:Choice Requires="a14">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2817845"/>
                <a:ext cx="21869400" cy="10222129"/>
              </a:xfrm>
              <a:prstGeom prst="rect">
                <a:avLst/>
              </a:prstGeom>
            </p:spPr>
            <p:txBody>
              <a:bodyPr>
                <a:normAutofit fontScale="77500" lnSpcReduction="20000"/>
              </a:bodyPr>
              <a:lstStyle/>
              <a:p>
                <a:pPr>
                  <a:defRPr sz="4600">
                    <a:latin typeface="Graphik Compact Regular"/>
                    <a:ea typeface="Graphik Compact Regular"/>
                    <a:cs typeface="Graphik Compact Regular"/>
                    <a:sym typeface="Graphik Compact Regular"/>
                  </a:defRPr>
                </a:pPr>
                <a:r>
                  <a:rPr lang="es-ES" dirty="0"/>
                  <a:t>Hay varios algoritmos de complejidad variable. El más sencillo de entender es </a:t>
                </a:r>
                <a:r>
                  <a:rPr lang="es-ES" b="1" dirty="0" err="1">
                    <a:solidFill>
                      <a:schemeClr val="accent5"/>
                    </a:solidFill>
                  </a:rPr>
                  <a:t>Adaboost</a:t>
                </a:r>
                <a:r>
                  <a:rPr lang="es-ES" dirty="0"/>
                  <a:t>.  El algoritmo de entrenamiento se puede simplificar a:</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comienza con un conjunto de datos de entrenamiento y se asigna pesos iguales a todas las muestras de entrenamiento.</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entrena un modelo (</a:t>
                </a:r>
                <a:r>
                  <a:rPr lang="es-ES" dirty="0" err="1"/>
                  <a:t>weak</a:t>
                </a:r>
                <a:r>
                  <a:rPr lang="es-ES" dirty="0"/>
                  <a:t> </a:t>
                </a:r>
                <a:r>
                  <a:rPr lang="es-ES" dirty="0" err="1"/>
                  <a:t>learner</a:t>
                </a:r>
                <a:r>
                  <a:rPr lang="es-ES" dirty="0"/>
                  <a:t>) utilizando el conjunto de datos de entrenamiento.</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calcula el error del modelo débil al predecir el conjunto de entrenamiento. Las observaciones que fueron mal clasificadas por el modelo débil se ponderan más en el siguiente paso. </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calcula un peso para el modelo débil en función de su precisión. Los modelos que hacen predicciones más precisas tienen un mayor peso en la predicción final.</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actualizan los pesos de las instancias de entrenamiento. Las observaciones que fueron mal clasificadas por el modelo débil anterior reciben un peso mayor para que el siguiente modelo débil se enfoque más en ellas.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repiten los pasos 2-5 varias veces (generalmente de 50 a 100 iteraciones), cada vez construyendo un nuevo modelo débil y ajustando los pesos de las instancias.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Finalmente, se combinan las predicciones de todos los modelos débiles, ponderadas por sus pesos respectivos, para obtener la predicción final del modelo:</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acc>
                        <m:accPr>
                          <m:chr m:val="̂"/>
                          <m:ctrlPr>
                            <a:rPr lang="es-ES" i="1">
                              <a:latin typeface="Cambria Math" panose="02040503050406030204" pitchFamily="18" charset="0"/>
                            </a:rPr>
                          </m:ctrlPr>
                        </m:accPr>
                        <m:e>
                          <m:r>
                            <a:rPr lang="en-US" i="1">
                              <a:latin typeface="Cambria Math" panose="02040503050406030204" pitchFamily="18" charset="0"/>
                            </a:rPr>
                            <m:t>𝐹</m:t>
                          </m:r>
                        </m:e>
                      </m:acc>
                      <m:r>
                        <a:rPr lang="en-U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𝑀</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𝑀</m:t>
                          </m:r>
                        </m:sub>
                      </m:sSub>
                    </m:oMath>
                  </m:oMathPara>
                </a14:m>
                <a:endParaRPr lang="es-ES" dirty="0"/>
              </a:p>
              <a:p>
                <a:pPr>
                  <a:defRPr sz="4600">
                    <a:latin typeface="Graphik Compact Regular"/>
                    <a:ea typeface="Graphik Compact Regular"/>
                    <a:cs typeface="Graphik Compact Regular"/>
                    <a:sym typeface="Graphik Compact Regular"/>
                  </a:defRPr>
                </a:pPr>
                <a:endParaRPr lang="es-ES" dirty="0"/>
              </a:p>
            </p:txBody>
          </p:sp>
        </mc:Choice>
        <mc:Fallback xmlns="">
          <p:sp>
            <p:nvSpPr>
              <p:cNvPr id="212" name="Las redes neuronales originalmente se plantean como algoritmos matemáticos que tratan de imitar los cálculos complejos que tienen lugar en el cerebro.…"/>
              <p:cNvSpPr txBox="1">
                <a:spLocks noGrp="1" noRot="1" noChangeAspect="1" noMove="1" noResize="1" noEditPoints="1" noAdjustHandles="1" noChangeArrowheads="1" noChangeShapeType="1" noTextEdit="1"/>
              </p:cNvSpPr>
              <p:nvPr>
                <p:ph type="body" idx="1"/>
              </p:nvPr>
            </p:nvSpPr>
            <p:spPr>
              <a:xfrm>
                <a:off x="1257300" y="2817845"/>
                <a:ext cx="21869400" cy="10222129"/>
              </a:xfrm>
              <a:prstGeom prst="rect">
                <a:avLst/>
              </a:prstGeom>
              <a:blipFill>
                <a:blip r:embed="rId3"/>
                <a:stretch>
                  <a:fillRect l="-1102" t="-2109" b="-161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p:spTree>
    <p:extLst>
      <p:ext uri="{BB962C8B-B14F-4D97-AF65-F5344CB8AC3E}">
        <p14:creationId xmlns:p14="http://schemas.microsoft.com/office/powerpoint/2010/main" val="2436210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Con esto en mente, armemos el modelo de neurona</a:t>
            </a:r>
          </a:p>
        </p:txBody>
      </p:sp>
      <p:sp>
        <p:nvSpPr>
          <p:cNvPr id="28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9" name="n31.png" descr="n31.png"/>
          <p:cNvPicPr>
            <a:picLocks noChangeAspect="1"/>
          </p:cNvPicPr>
          <p:nvPr/>
        </p:nvPicPr>
        <p:blipFill>
          <a:blip r:embed="rId2"/>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8C84CE9E-4611-ABE5-0C22-D5DF0088C1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E6A1D1A-FF51-E694-C3EB-90A9DA4FDC0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7808B0-6B18-5C64-89EF-F540910C8826}"/>
                  </a:ext>
                </a:extLst>
              </p:cNvPr>
              <p:cNvSpPr txBox="1"/>
              <p:nvPr/>
            </p:nvSpPr>
            <p:spPr>
              <a:xfrm>
                <a:off x="20121389" y="6361617"/>
                <a:ext cx="3500253" cy="1346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4</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97808B0-6B18-5C64-89EF-F540910C8826}"/>
                  </a:ext>
                </a:extLst>
              </p:cNvPr>
              <p:cNvSpPr txBox="1">
                <a:spLocks noRot="1" noChangeAspect="1" noMove="1" noResize="1" noEditPoints="1" noAdjustHandles="1" noChangeArrowheads="1" noChangeShapeType="1" noTextEdit="1"/>
              </p:cNvSpPr>
              <p:nvPr/>
            </p:nvSpPr>
            <p:spPr>
              <a:xfrm>
                <a:off x="20121389" y="6361617"/>
                <a:ext cx="3500253" cy="1346651"/>
              </a:xfrm>
              <a:prstGeom prst="rect">
                <a:avLst/>
              </a:prstGeom>
              <a:blipFill>
                <a:blip r:embed="rId3"/>
                <a:stretch>
                  <a:fillRect l="-6137" t="-147170" b="-20943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A91221-7167-C3CF-8F63-C5BB9466DD30}"/>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4</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29A91221-7167-C3CF-8F63-C5BB9466DD30}"/>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4"/>
                <a:stretch>
                  <a:fillRect l="-9412"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84E6E5-C953-5749-36FD-8DA3333CC208}"/>
                  </a:ext>
                </a:extLst>
              </p:cNvPr>
              <p:cNvSpPr txBox="1"/>
              <p:nvPr/>
            </p:nvSpPr>
            <p:spPr>
              <a:xfrm>
                <a:off x="14630037" y="10770946"/>
                <a:ext cx="5707479"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B384E6E5-C953-5749-36FD-8DA3333CC208}"/>
                  </a:ext>
                </a:extLst>
              </p:cNvPr>
              <p:cNvSpPr txBox="1">
                <a:spLocks noRot="1" noChangeAspect="1" noMove="1" noResize="1" noEditPoints="1" noAdjustHandles="1" noChangeArrowheads="1" noChangeShapeType="1" noTextEdit="1"/>
              </p:cNvSpPr>
              <p:nvPr/>
            </p:nvSpPr>
            <p:spPr>
              <a:xfrm>
                <a:off x="14630037" y="10770946"/>
                <a:ext cx="5707479" cy="545790"/>
              </a:xfrm>
              <a:prstGeom prst="rect">
                <a:avLst/>
              </a:prstGeom>
              <a:blipFill>
                <a:blip r:embed="rId5"/>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455773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pic>
        <p:nvPicPr>
          <p:cNvPr id="5" name="Picture 4" descr="A line with blue dots&#10;&#10;Description automatically generated">
            <a:extLst>
              <a:ext uri="{FF2B5EF4-FFF2-40B4-BE49-F238E27FC236}">
                <a16:creationId xmlns:a16="http://schemas.microsoft.com/office/drawing/2014/main" id="{E5B48135-8E58-B48B-89AF-CE06CA240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73" y="3913512"/>
            <a:ext cx="6559288" cy="4099555"/>
          </a:xfrm>
          <a:prstGeom prst="rect">
            <a:avLst/>
          </a:prstGeom>
        </p:spPr>
      </p:pic>
      <p:pic>
        <p:nvPicPr>
          <p:cNvPr id="15" name="Picture 14" descr="A line of blue dots&#10;&#10;Description automatically generated">
            <a:extLst>
              <a:ext uri="{FF2B5EF4-FFF2-40B4-BE49-F238E27FC236}">
                <a16:creationId xmlns:a16="http://schemas.microsoft.com/office/drawing/2014/main" id="{0986516F-A831-F1EF-0CB9-4808C2E32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595" y="3891488"/>
            <a:ext cx="6559288" cy="4099555"/>
          </a:xfrm>
          <a:prstGeom prst="rect">
            <a:avLst/>
          </a:prstGeom>
        </p:spPr>
      </p:pic>
      <p:pic>
        <p:nvPicPr>
          <p:cNvPr id="18" name="Picture 17" descr="A blue and pink line with dots&#10;&#10;Description automatically generated">
            <a:extLst>
              <a:ext uri="{FF2B5EF4-FFF2-40B4-BE49-F238E27FC236}">
                <a16:creationId xmlns:a16="http://schemas.microsoft.com/office/drawing/2014/main" id="{AD54CD18-242F-52AE-F3B2-845245FE8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1024" y="3860205"/>
            <a:ext cx="6559288" cy="4099555"/>
          </a:xfrm>
          <a:prstGeom prst="rect">
            <a:avLst/>
          </a:prstGeom>
        </p:spPr>
      </p:pic>
      <p:pic>
        <p:nvPicPr>
          <p:cNvPr id="20" name="Picture 19" descr="A green dots on a black background&#10;&#10;Description automatically generated">
            <a:extLst>
              <a:ext uri="{FF2B5EF4-FFF2-40B4-BE49-F238E27FC236}">
                <a16:creationId xmlns:a16="http://schemas.microsoft.com/office/drawing/2014/main" id="{7D038EA3-D6C3-1926-F1B6-EA87ECA7E8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461" y="7959760"/>
            <a:ext cx="6559288" cy="4099555"/>
          </a:xfrm>
          <a:prstGeom prst="rect">
            <a:avLst/>
          </a:prstGeom>
        </p:spPr>
      </p:pic>
      <p:pic>
        <p:nvPicPr>
          <p:cNvPr id="22" name="Picture 21" descr="A green and pink dotted line&#10;&#10;Description automatically generated">
            <a:extLst>
              <a:ext uri="{FF2B5EF4-FFF2-40B4-BE49-F238E27FC236}">
                <a16:creationId xmlns:a16="http://schemas.microsoft.com/office/drawing/2014/main" id="{ECB3735A-5F54-E764-FB04-7EB242D18C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0503" y="7991043"/>
            <a:ext cx="6559288" cy="4099555"/>
          </a:xfrm>
          <a:prstGeom prst="rect">
            <a:avLst/>
          </a:prstGeom>
        </p:spPr>
      </p:pic>
      <p:pic>
        <p:nvPicPr>
          <p:cNvPr id="24" name="Picture 23" descr="A green and pink line with dots&#10;&#10;Description automatically generated">
            <a:extLst>
              <a:ext uri="{FF2B5EF4-FFF2-40B4-BE49-F238E27FC236}">
                <a16:creationId xmlns:a16="http://schemas.microsoft.com/office/drawing/2014/main" id="{CDA5D716-C81B-3ADE-45DF-9A47F07E1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61024" y="8013067"/>
            <a:ext cx="6559287" cy="4099555"/>
          </a:xfrm>
          <a:prstGeom prst="rect">
            <a:avLst/>
          </a:prstGeom>
        </p:spPr>
      </p:pic>
      <p:sp>
        <p:nvSpPr>
          <p:cNvPr id="25" name="TextBox 24">
            <a:extLst>
              <a:ext uri="{FF2B5EF4-FFF2-40B4-BE49-F238E27FC236}">
                <a16:creationId xmlns:a16="http://schemas.microsoft.com/office/drawing/2014/main" id="{6D0C601E-8C8D-EF52-8036-37BF7A96E393}"/>
              </a:ext>
            </a:extLst>
          </p:cNvPr>
          <p:cNvSpPr txBox="1"/>
          <p:nvPr/>
        </p:nvSpPr>
        <p:spPr>
          <a:xfrm>
            <a:off x="3525306" y="3395670"/>
            <a:ext cx="19638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1</a:t>
            </a:r>
          </a:p>
        </p:txBody>
      </p:sp>
      <p:sp>
        <p:nvSpPr>
          <p:cNvPr id="26" name="TextBox 25">
            <a:extLst>
              <a:ext uri="{FF2B5EF4-FFF2-40B4-BE49-F238E27FC236}">
                <a16:creationId xmlns:a16="http://schemas.microsoft.com/office/drawing/2014/main" id="{CFCDD937-B926-D7F3-B5E6-40A40BC00637}"/>
              </a:ext>
            </a:extLst>
          </p:cNvPr>
          <p:cNvSpPr txBox="1"/>
          <p:nvPr/>
        </p:nvSpPr>
        <p:spPr>
          <a:xfrm>
            <a:off x="11358835" y="3401015"/>
            <a:ext cx="202799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2</a:t>
            </a:r>
          </a:p>
        </p:txBody>
      </p:sp>
      <p:sp>
        <p:nvSpPr>
          <p:cNvPr id="27" name="TextBox 26">
            <a:extLst>
              <a:ext uri="{FF2B5EF4-FFF2-40B4-BE49-F238E27FC236}">
                <a16:creationId xmlns:a16="http://schemas.microsoft.com/office/drawing/2014/main" id="{EB7F1F8B-6CBB-D979-386A-A93B3932B4DF}"/>
              </a:ext>
            </a:extLst>
          </p:cNvPr>
          <p:cNvSpPr txBox="1"/>
          <p:nvPr/>
        </p:nvSpPr>
        <p:spPr>
          <a:xfrm>
            <a:off x="19256483" y="3401015"/>
            <a:ext cx="204402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11AEEC1-2A42-B1E9-74CA-2B15AD509D03}"/>
                  </a:ext>
                </a:extLst>
              </p:cNvPr>
              <p:cNvSpPr txBox="1"/>
              <p:nvPr/>
            </p:nvSpPr>
            <p:spPr>
              <a:xfrm>
                <a:off x="2290972" y="11965276"/>
                <a:ext cx="4967258"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8" name="TextBox 27">
                <a:extLst>
                  <a:ext uri="{FF2B5EF4-FFF2-40B4-BE49-F238E27FC236}">
                    <a16:creationId xmlns:a16="http://schemas.microsoft.com/office/drawing/2014/main" id="{311AEEC1-2A42-B1E9-74CA-2B15AD509D03}"/>
                  </a:ext>
                </a:extLst>
              </p:cNvPr>
              <p:cNvSpPr txBox="1">
                <a:spLocks noRot="1" noChangeAspect="1" noMove="1" noResize="1" noEditPoints="1" noAdjustHandles="1" noChangeArrowheads="1" noChangeShapeType="1" noTextEdit="1"/>
              </p:cNvSpPr>
              <p:nvPr/>
            </p:nvSpPr>
            <p:spPr>
              <a:xfrm>
                <a:off x="2290972" y="11965276"/>
                <a:ext cx="4967258" cy="547842"/>
              </a:xfrm>
              <a:prstGeom prst="rect">
                <a:avLst/>
              </a:prstGeom>
              <a:blipFill>
                <a:blip r:embed="rId9"/>
                <a:stretch>
                  <a:fillRect l="-3316"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37C56ED-1332-10CA-C125-40E971209FDD}"/>
                  </a:ext>
                </a:extLst>
              </p:cNvPr>
              <p:cNvSpPr txBox="1"/>
              <p:nvPr/>
            </p:nvSpPr>
            <p:spPr>
              <a:xfrm>
                <a:off x="9315102" y="11965276"/>
                <a:ext cx="6387262"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9" name="TextBox 28">
                <a:extLst>
                  <a:ext uri="{FF2B5EF4-FFF2-40B4-BE49-F238E27FC236}">
                    <a16:creationId xmlns:a16="http://schemas.microsoft.com/office/drawing/2014/main" id="{837C56ED-1332-10CA-C125-40E971209FDD}"/>
                  </a:ext>
                </a:extLst>
              </p:cNvPr>
              <p:cNvSpPr txBox="1">
                <a:spLocks noRot="1" noChangeAspect="1" noMove="1" noResize="1" noEditPoints="1" noAdjustHandles="1" noChangeArrowheads="1" noChangeShapeType="1" noTextEdit="1"/>
              </p:cNvSpPr>
              <p:nvPr/>
            </p:nvSpPr>
            <p:spPr>
              <a:xfrm>
                <a:off x="9315102" y="11965276"/>
                <a:ext cx="6387262" cy="547842"/>
              </a:xfrm>
              <a:prstGeom prst="rect">
                <a:avLst/>
              </a:prstGeom>
              <a:blipFill>
                <a:blip r:embed="rId10"/>
                <a:stretch>
                  <a:fillRect l="-1389"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CA24BE-8BFE-8C96-621A-D7BACE10825E}"/>
                  </a:ext>
                </a:extLst>
              </p:cNvPr>
              <p:cNvSpPr txBox="1"/>
              <p:nvPr/>
            </p:nvSpPr>
            <p:spPr>
              <a:xfrm>
                <a:off x="16229712" y="12006008"/>
                <a:ext cx="7492820"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3</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30" name="TextBox 29">
                <a:extLst>
                  <a:ext uri="{FF2B5EF4-FFF2-40B4-BE49-F238E27FC236}">
                    <a16:creationId xmlns:a16="http://schemas.microsoft.com/office/drawing/2014/main" id="{34CA24BE-8BFE-8C96-621A-D7BACE10825E}"/>
                  </a:ext>
                </a:extLst>
              </p:cNvPr>
              <p:cNvSpPr txBox="1">
                <a:spLocks noRot="1" noChangeAspect="1" noMove="1" noResize="1" noEditPoints="1" noAdjustHandles="1" noChangeArrowheads="1" noChangeShapeType="1" noTextEdit="1"/>
              </p:cNvSpPr>
              <p:nvPr/>
            </p:nvSpPr>
            <p:spPr>
              <a:xfrm>
                <a:off x="16229712" y="12006008"/>
                <a:ext cx="7492820" cy="547842"/>
              </a:xfrm>
              <a:prstGeom prst="rect">
                <a:avLst/>
              </a:prstGeom>
              <a:blipFill>
                <a:blip r:embed="rId11"/>
                <a:stretch>
                  <a:fillRect l="-2030" t="-20455"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03E2238-7484-B872-C26C-E9B565ACFD1D}"/>
                  </a:ext>
                </a:extLst>
              </p:cNvPr>
              <p:cNvSpPr txBox="1"/>
              <p:nvPr/>
            </p:nvSpPr>
            <p:spPr>
              <a:xfrm>
                <a:off x="6395148" y="4277338"/>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1</m:t>
                          </m:r>
                        </m:sub>
                      </m:sSub>
                    </m:oMath>
                  </m:oMathPara>
                </a14:m>
                <a:endParaRPr lang="es-ES_tradnl" sz="3600" dirty="0">
                  <a:solidFill>
                    <a:schemeClr val="accent6"/>
                  </a:solidFill>
                </a:endParaRPr>
              </a:p>
            </p:txBody>
          </p:sp>
        </mc:Choice>
        <mc:Fallback xmlns="">
          <p:sp>
            <p:nvSpPr>
              <p:cNvPr id="34" name="TextBox 33">
                <a:extLst>
                  <a:ext uri="{FF2B5EF4-FFF2-40B4-BE49-F238E27FC236}">
                    <a16:creationId xmlns:a16="http://schemas.microsoft.com/office/drawing/2014/main" id="{803E2238-7484-B872-C26C-E9B565ACFD1D}"/>
                  </a:ext>
                </a:extLst>
              </p:cNvPr>
              <p:cNvSpPr txBox="1">
                <a:spLocks noRot="1" noChangeAspect="1" noMove="1" noResize="1" noEditPoints="1" noAdjustHandles="1" noChangeArrowheads="1" noChangeShapeType="1" noTextEdit="1"/>
              </p:cNvSpPr>
              <p:nvPr/>
            </p:nvSpPr>
            <p:spPr>
              <a:xfrm>
                <a:off x="6395148" y="4277338"/>
                <a:ext cx="863082" cy="584775"/>
              </a:xfrm>
              <a:prstGeom prst="rect">
                <a:avLst/>
              </a:prstGeom>
              <a:blipFill>
                <a:blip r:embed="rId12"/>
                <a:stretch>
                  <a:fillRect l="-724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9097074-055F-23FB-F21C-68705702593E}"/>
                  </a:ext>
                </a:extLst>
              </p:cNvPr>
              <p:cNvSpPr txBox="1"/>
              <p:nvPr/>
            </p:nvSpPr>
            <p:spPr>
              <a:xfrm>
                <a:off x="14291957" y="4277337"/>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2</m:t>
                          </m:r>
                        </m:sub>
                      </m:sSub>
                    </m:oMath>
                  </m:oMathPara>
                </a14:m>
                <a:endParaRPr lang="es-ES_tradnl" sz="3600" dirty="0">
                  <a:solidFill>
                    <a:schemeClr val="accent6"/>
                  </a:solidFill>
                </a:endParaRPr>
              </a:p>
            </p:txBody>
          </p:sp>
        </mc:Choice>
        <mc:Fallback xmlns="">
          <p:sp>
            <p:nvSpPr>
              <p:cNvPr id="35" name="TextBox 34">
                <a:extLst>
                  <a:ext uri="{FF2B5EF4-FFF2-40B4-BE49-F238E27FC236}">
                    <a16:creationId xmlns:a16="http://schemas.microsoft.com/office/drawing/2014/main" id="{09097074-055F-23FB-F21C-68705702593E}"/>
                  </a:ext>
                </a:extLst>
              </p:cNvPr>
              <p:cNvSpPr txBox="1">
                <a:spLocks noRot="1" noChangeAspect="1" noMove="1" noResize="1" noEditPoints="1" noAdjustHandles="1" noChangeArrowheads="1" noChangeShapeType="1" noTextEdit="1"/>
              </p:cNvSpPr>
              <p:nvPr/>
            </p:nvSpPr>
            <p:spPr>
              <a:xfrm>
                <a:off x="14291957" y="4277337"/>
                <a:ext cx="863082" cy="584775"/>
              </a:xfrm>
              <a:prstGeom prst="rect">
                <a:avLst/>
              </a:prstGeom>
              <a:blipFill>
                <a:blip r:embed="rId13"/>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D4D01E-0F12-B250-C917-28B80E039884}"/>
                  </a:ext>
                </a:extLst>
              </p:cNvPr>
              <p:cNvSpPr txBox="1"/>
              <p:nvPr/>
            </p:nvSpPr>
            <p:spPr>
              <a:xfrm>
                <a:off x="17797696" y="4277336"/>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3</m:t>
                          </m:r>
                        </m:sub>
                      </m:sSub>
                    </m:oMath>
                  </m:oMathPara>
                </a14:m>
                <a:endParaRPr lang="es-ES_tradnl" sz="3600" dirty="0">
                  <a:solidFill>
                    <a:schemeClr val="accent6"/>
                  </a:solidFill>
                </a:endParaRPr>
              </a:p>
            </p:txBody>
          </p:sp>
        </mc:Choice>
        <mc:Fallback xmlns="">
          <p:sp>
            <p:nvSpPr>
              <p:cNvPr id="36" name="TextBox 35">
                <a:extLst>
                  <a:ext uri="{FF2B5EF4-FFF2-40B4-BE49-F238E27FC236}">
                    <a16:creationId xmlns:a16="http://schemas.microsoft.com/office/drawing/2014/main" id="{43D4D01E-0F12-B250-C917-28B80E039884}"/>
                  </a:ext>
                </a:extLst>
              </p:cNvPr>
              <p:cNvSpPr txBox="1">
                <a:spLocks noRot="1" noChangeAspect="1" noMove="1" noResize="1" noEditPoints="1" noAdjustHandles="1" noChangeArrowheads="1" noChangeShapeType="1" noTextEdit="1"/>
              </p:cNvSpPr>
              <p:nvPr/>
            </p:nvSpPr>
            <p:spPr>
              <a:xfrm>
                <a:off x="17797696" y="4277336"/>
                <a:ext cx="863082" cy="584775"/>
              </a:xfrm>
              <a:prstGeom prst="rect">
                <a:avLst/>
              </a:prstGeom>
              <a:blipFill>
                <a:blip r:embed="rId14"/>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CB77A5-76FB-7AC4-8F42-81007B06207B}"/>
                  </a:ext>
                </a:extLst>
              </p:cNvPr>
              <p:cNvSpPr txBox="1"/>
              <p:nvPr/>
            </p:nvSpPr>
            <p:spPr>
              <a:xfrm>
                <a:off x="4277105" y="10255831"/>
                <a:ext cx="863082"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oMath>
                  </m:oMathPara>
                </a14:m>
                <a:endParaRPr lang="es-ES_tradnl" sz="2400" dirty="0">
                  <a:solidFill>
                    <a:schemeClr val="accent6"/>
                  </a:solidFill>
                </a:endParaRPr>
              </a:p>
            </p:txBody>
          </p:sp>
        </mc:Choice>
        <mc:Fallback xmlns="">
          <p:sp>
            <p:nvSpPr>
              <p:cNvPr id="37" name="TextBox 36">
                <a:extLst>
                  <a:ext uri="{FF2B5EF4-FFF2-40B4-BE49-F238E27FC236}">
                    <a16:creationId xmlns:a16="http://schemas.microsoft.com/office/drawing/2014/main" id="{A8CB77A5-76FB-7AC4-8F42-81007B06207B}"/>
                  </a:ext>
                </a:extLst>
              </p:cNvPr>
              <p:cNvSpPr txBox="1">
                <a:spLocks noRot="1" noChangeAspect="1" noMove="1" noResize="1" noEditPoints="1" noAdjustHandles="1" noChangeArrowheads="1" noChangeShapeType="1" noTextEdit="1"/>
              </p:cNvSpPr>
              <p:nvPr/>
            </p:nvSpPr>
            <p:spPr>
              <a:xfrm>
                <a:off x="4277105" y="10255831"/>
                <a:ext cx="863082" cy="437043"/>
              </a:xfrm>
              <a:prstGeom prst="rect">
                <a:avLst/>
              </a:prstGeom>
              <a:blipFill>
                <a:blip r:embed="rId15"/>
                <a:stretch>
                  <a:fillRect l="-1449" t="-5714" b="-28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D73C424-A91C-CD34-062D-EC45069B4D20}"/>
                  </a:ext>
                </a:extLst>
              </p:cNvPr>
              <p:cNvSpPr txBox="1"/>
              <p:nvPr/>
            </p:nvSpPr>
            <p:spPr>
              <a:xfrm>
                <a:off x="11100334" y="10314985"/>
                <a:ext cx="2816798"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m:oMathPara>
                </a14:m>
                <a:endParaRPr lang="es-ES_tradnl" sz="2400" dirty="0">
                  <a:solidFill>
                    <a:schemeClr val="accent6"/>
                  </a:solidFill>
                </a:endParaRPr>
              </a:p>
            </p:txBody>
          </p:sp>
        </mc:Choice>
        <mc:Fallback xmlns="">
          <p:sp>
            <p:nvSpPr>
              <p:cNvPr id="38" name="TextBox 37">
                <a:extLst>
                  <a:ext uri="{FF2B5EF4-FFF2-40B4-BE49-F238E27FC236}">
                    <a16:creationId xmlns:a16="http://schemas.microsoft.com/office/drawing/2014/main" id="{9D73C424-A91C-CD34-062D-EC45069B4D20}"/>
                  </a:ext>
                </a:extLst>
              </p:cNvPr>
              <p:cNvSpPr txBox="1">
                <a:spLocks noRot="1" noChangeAspect="1" noMove="1" noResize="1" noEditPoints="1" noAdjustHandles="1" noChangeArrowheads="1" noChangeShapeType="1" noTextEdit="1"/>
              </p:cNvSpPr>
              <p:nvPr/>
            </p:nvSpPr>
            <p:spPr>
              <a:xfrm>
                <a:off x="11100334" y="10314985"/>
                <a:ext cx="2816798" cy="437043"/>
              </a:xfrm>
              <a:prstGeom prst="rect">
                <a:avLst/>
              </a:prstGeom>
              <a:blipFill>
                <a:blip r:embed="rId16"/>
                <a:stretch>
                  <a:fillRect t="-5714" b="-25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930AB7-180F-A966-68F4-4B7F6009721B}"/>
                  </a:ext>
                </a:extLst>
              </p:cNvPr>
              <p:cNvSpPr txBox="1"/>
              <p:nvPr/>
            </p:nvSpPr>
            <p:spPr>
              <a:xfrm>
                <a:off x="18512643" y="10344760"/>
                <a:ext cx="3531699" cy="429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a14:m>
                <a:r>
                  <a:rPr lang="en-US" sz="2400" dirty="0">
                    <a:solidFill>
                      <a:schemeClr val="accent6"/>
                    </a:solidFill>
                  </a:rPr>
                  <a:t> </a:t>
                </a:r>
                <a14:m>
                  <m:oMath xmlns:m="http://schemas.openxmlformats.org/officeDocument/2006/math">
                    <m:r>
                      <a:rPr lang="en-US" sz="2400" i="1">
                        <a:solidFill>
                          <a:schemeClr val="accent6"/>
                        </a:solidFill>
                        <a:latin typeface="Cambria Math" panose="02040503050406030204" pitchFamily="18" charset="0"/>
                      </a:rPr>
                      <m:t>+</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ea typeface="Cambria Math" panose="02040503050406030204" pitchFamily="18" charset="0"/>
                          </a:rPr>
                          <m:t>𝛼</m:t>
                        </m:r>
                      </m:e>
                      <m:sub>
                        <m:r>
                          <a:rPr lang="en-US" sz="2400" b="0" i="1" smtClean="0">
                            <a:solidFill>
                              <a:schemeClr val="accent6"/>
                            </a:solidFill>
                            <a:latin typeface="Cambria Math" panose="02040503050406030204" pitchFamily="18" charset="0"/>
                            <a:ea typeface="Cambria Math" panose="02040503050406030204" pitchFamily="18" charset="0"/>
                          </a:rPr>
                          <m:t>3</m:t>
                        </m:r>
                      </m:sub>
                    </m:sSub>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𝑓</m:t>
                        </m:r>
                      </m:e>
                      <m:sub>
                        <m:r>
                          <a:rPr lang="en-US" sz="2400" b="0" i="1" smtClean="0">
                            <a:solidFill>
                              <a:schemeClr val="accent6"/>
                            </a:solidFill>
                            <a:latin typeface="Cambria Math" panose="02040503050406030204" pitchFamily="18" charset="0"/>
                          </a:rPr>
                          <m:t>3</m:t>
                        </m:r>
                      </m:sub>
                    </m:sSub>
                  </m:oMath>
                </a14:m>
                <a:endParaRPr lang="es-ES_tradnl" sz="2400" dirty="0">
                  <a:solidFill>
                    <a:schemeClr val="accent6"/>
                  </a:solidFill>
                </a:endParaRPr>
              </a:p>
            </p:txBody>
          </p:sp>
        </mc:Choice>
        <mc:Fallback xmlns="">
          <p:sp>
            <p:nvSpPr>
              <p:cNvPr id="39" name="TextBox 38">
                <a:extLst>
                  <a:ext uri="{FF2B5EF4-FFF2-40B4-BE49-F238E27FC236}">
                    <a16:creationId xmlns:a16="http://schemas.microsoft.com/office/drawing/2014/main" id="{05930AB7-180F-A966-68F4-4B7F6009721B}"/>
                  </a:ext>
                </a:extLst>
              </p:cNvPr>
              <p:cNvSpPr txBox="1">
                <a:spLocks noRot="1" noChangeAspect="1" noMove="1" noResize="1" noEditPoints="1" noAdjustHandles="1" noChangeArrowheads="1" noChangeShapeType="1" noTextEdit="1"/>
              </p:cNvSpPr>
              <p:nvPr/>
            </p:nvSpPr>
            <p:spPr>
              <a:xfrm>
                <a:off x="18512643" y="10344760"/>
                <a:ext cx="3531699" cy="429092"/>
              </a:xfrm>
              <a:prstGeom prst="rect">
                <a:avLst/>
              </a:prstGeom>
              <a:blipFill>
                <a:blip r:embed="rId17"/>
                <a:stretch>
                  <a:fillRect t="-8571" b="-2571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63181712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La principal diferencia es que en las arquitecturas que aplican </a:t>
            </a:r>
            <a:r>
              <a:rPr lang="es-ES" b="1" dirty="0" err="1">
                <a:solidFill>
                  <a:schemeClr val="accent1"/>
                </a:solidFill>
              </a:rPr>
              <a:t>Boosting</a:t>
            </a:r>
            <a:r>
              <a:rPr lang="es-ES" dirty="0"/>
              <a:t>, el entrenamiento de los predictores se da de forma secuencial. </a:t>
            </a:r>
          </a:p>
          <a:p>
            <a:pPr>
              <a:defRPr sz="4600">
                <a:latin typeface="Graphik Compact Regular"/>
                <a:ea typeface="Graphik Compact Regular"/>
                <a:cs typeface="Graphik Compact Regular"/>
                <a:sym typeface="Graphik Compact Regular"/>
              </a:defRPr>
            </a:pPr>
            <a:r>
              <a:rPr lang="es-ES" dirty="0"/>
              <a:t>Lo más común es usar árboles. En este caso se utilizan arboles con pocos nodos.</a:t>
            </a:r>
          </a:p>
          <a:p>
            <a:pPr>
              <a:defRPr sz="4600">
                <a:latin typeface="Graphik Compact Regular"/>
                <a:ea typeface="Graphik Compact Regular"/>
                <a:cs typeface="Graphik Compact Regular"/>
                <a:sym typeface="Graphik Compact Regular"/>
              </a:defRPr>
            </a:pPr>
            <a:r>
              <a:rPr lang="es-ES_tradnl" dirty="0"/>
              <a:t>Esto es un proceso de aprendizaje lento que depende de árboles anteriores. Un proceso lento de aprendizaje estadísticamente lleva a buenos entrenamiento. </a:t>
            </a:r>
            <a:endParaRPr lang="es-ES" dirty="0"/>
          </a:p>
          <a:p>
            <a:pPr>
              <a:defRPr sz="4600">
                <a:latin typeface="Graphik Compact Regular"/>
                <a:ea typeface="Graphik Compact Regular"/>
                <a:cs typeface="Graphik Compact Regular"/>
                <a:sym typeface="Graphik Compact Regular"/>
              </a:defRPr>
            </a:pPr>
            <a:endParaRPr lang="es-ES"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spTree>
    <p:extLst>
      <p:ext uri="{BB962C8B-B14F-4D97-AF65-F5344CB8AC3E}">
        <p14:creationId xmlns:p14="http://schemas.microsoft.com/office/powerpoint/2010/main" val="383322846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r>
              <a:rPr lang="es-ES_tradnl" dirty="0">
                <a:solidFill>
                  <a:schemeClr val="tx1"/>
                </a:solidFill>
              </a:rPr>
              <a:t> Vs. </a:t>
            </a:r>
            <a:r>
              <a:rPr lang="es-ES_tradnl" dirty="0" err="1">
                <a:solidFill>
                  <a:schemeClr val="tx1"/>
                </a:solidFill>
              </a:rPr>
              <a:t>Bagging</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graphicFrame>
        <p:nvGraphicFramePr>
          <p:cNvPr id="6" name="Table 5">
            <a:extLst>
              <a:ext uri="{FF2B5EF4-FFF2-40B4-BE49-F238E27FC236}">
                <a16:creationId xmlns:a16="http://schemas.microsoft.com/office/drawing/2014/main" id="{46F18862-4CC1-4D6A-B8D9-FC1960DBF14B}"/>
              </a:ext>
            </a:extLst>
          </p:cNvPr>
          <p:cNvGraphicFramePr>
            <a:graphicFrameLocks noGrp="1"/>
          </p:cNvGraphicFramePr>
          <p:nvPr>
            <p:extLst>
              <p:ext uri="{D42A27DB-BD31-4B8C-83A1-F6EECF244321}">
                <p14:modId xmlns:p14="http://schemas.microsoft.com/office/powerpoint/2010/main" val="332111625"/>
              </p:ext>
            </p:extLst>
          </p:nvPr>
        </p:nvGraphicFramePr>
        <p:xfrm>
          <a:off x="593989" y="3127682"/>
          <a:ext cx="23196021" cy="9536641"/>
        </p:xfrm>
        <a:graphic>
          <a:graphicData uri="http://schemas.openxmlformats.org/drawingml/2006/table">
            <a:tbl>
              <a:tblPr firstRow="1" bandRow="1">
                <a:tableStyleId>{284E427A-3D55-4303-BF80-6455036E1DE7}</a:tableStyleId>
              </a:tblPr>
              <a:tblGrid>
                <a:gridCol w="4800523">
                  <a:extLst>
                    <a:ext uri="{9D8B030D-6E8A-4147-A177-3AD203B41FA5}">
                      <a16:colId xmlns:a16="http://schemas.microsoft.com/office/drawing/2014/main" val="117368909"/>
                    </a:ext>
                  </a:extLst>
                </a:gridCol>
                <a:gridCol w="8892988">
                  <a:extLst>
                    <a:ext uri="{9D8B030D-6E8A-4147-A177-3AD203B41FA5}">
                      <a16:colId xmlns:a16="http://schemas.microsoft.com/office/drawing/2014/main" val="3854418887"/>
                    </a:ext>
                  </a:extLst>
                </a:gridCol>
                <a:gridCol w="9502510">
                  <a:extLst>
                    <a:ext uri="{9D8B030D-6E8A-4147-A177-3AD203B41FA5}">
                      <a16:colId xmlns:a16="http://schemas.microsoft.com/office/drawing/2014/main" val="119271167"/>
                    </a:ext>
                  </a:extLst>
                </a:gridCol>
              </a:tblGrid>
              <a:tr h="977787">
                <a:tc>
                  <a:txBody>
                    <a:bodyPr/>
                    <a:lstStyle/>
                    <a:p>
                      <a:endParaRPr lang="es-ES_tradnl" sz="2800" dirty="0">
                        <a:solidFill>
                          <a:schemeClr val="bg2">
                            <a:lumMod val="25000"/>
                          </a:schemeClr>
                        </a:solidFill>
                      </a:endParaRPr>
                    </a:p>
                  </a:txBody>
                  <a:tcPr anchor="ctr">
                    <a:lnL w="9525" cap="flat" cmpd="sng" algn="ctr">
                      <a:noFill/>
                      <a:prstDash val="soli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r>
                        <a:rPr lang="es-ES_tradnl" sz="2800" b="1" dirty="0" err="1">
                          <a:solidFill>
                            <a:schemeClr val="bg2">
                              <a:lumMod val="25000"/>
                            </a:schemeClr>
                          </a:solidFill>
                        </a:rPr>
                        <a:t>Bagging</a:t>
                      </a:r>
                      <a:endParaRPr lang="es-ES_tradnl" sz="2800" b="1" dirty="0">
                        <a:solidFill>
                          <a:schemeClr val="bg2">
                            <a:lumMod val="25000"/>
                          </a:schemeClr>
                        </a:solidFill>
                      </a:endParaRPr>
                    </a:p>
                  </a:txBody>
                  <a:tcPr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r>
                        <a:rPr lang="es-ES_tradnl" sz="2800" b="1" dirty="0" err="1">
                          <a:solidFill>
                            <a:schemeClr val="bg2">
                              <a:lumMod val="25000"/>
                            </a:schemeClr>
                          </a:solidFill>
                        </a:rPr>
                        <a:t>Boosting</a:t>
                      </a:r>
                      <a:endParaRPr lang="es-ES_tradnl" sz="2800" b="1" dirty="0">
                        <a:solidFill>
                          <a:schemeClr val="bg2">
                            <a:lumMod val="25000"/>
                          </a:schemeClr>
                        </a:solidFill>
                      </a:endParaRPr>
                    </a:p>
                  </a:txBody>
                  <a:tcPr anchor="ctr">
                    <a:lnL>
                      <a:noFill/>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147747298"/>
                  </a:ext>
                </a:extLst>
              </a:tr>
              <a:tr h="1667309">
                <a:tc>
                  <a:txBody>
                    <a:bodyPr/>
                    <a:lstStyle/>
                    <a:p>
                      <a:r>
                        <a:rPr lang="es-ES_tradnl" sz="2800" b="0" i="1" dirty="0">
                          <a:solidFill>
                            <a:schemeClr val="bg2">
                              <a:lumMod val="25000"/>
                            </a:schemeClr>
                          </a:solidFill>
                        </a:rPr>
                        <a:t>Método de construcción del conjunto de modelos</a:t>
                      </a:r>
                    </a:p>
                  </a:txBody>
                  <a:tcPr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Múltiples modelos de aprendizaje automático independientes entrenados en subconjuntos aleatorios de datos de entrenamiento</a:t>
                      </a:r>
                    </a:p>
                  </a:txBody>
                  <a:tcPr marL="251999"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Construye modelos secuencialmente, centrándose en corregir los errores del modelo anterior</a:t>
                      </a:r>
                    </a:p>
                  </a:txBody>
                  <a:tcPr marL="216000"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2883266241"/>
                  </a:ext>
                </a:extLst>
              </a:tr>
              <a:tr h="1148591">
                <a:tc>
                  <a:txBody>
                    <a:bodyPr/>
                    <a:lstStyle/>
                    <a:p>
                      <a:r>
                        <a:rPr lang="es-ES_tradnl" sz="2800" b="0" i="1" dirty="0">
                          <a:solidFill>
                            <a:schemeClr val="bg2">
                              <a:lumMod val="25000"/>
                            </a:schemeClr>
                          </a:solidFill>
                        </a:rPr>
                        <a:t>Tipo de modelos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Adecuado para cualquier modelo de aprendizaje automático</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Se enfoca en modelos débiles y mejora su precisión al combinar modelos débiles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50201814"/>
                  </a:ext>
                </a:extLst>
              </a:tr>
              <a:tr h="1148591">
                <a:tc>
                  <a:txBody>
                    <a:bodyPr/>
                    <a:lstStyle/>
                    <a:p>
                      <a:r>
                        <a:rPr lang="es-ES_tradnl" sz="2800" b="0" i="1" dirty="0">
                          <a:solidFill>
                            <a:schemeClr val="bg2">
                              <a:lumMod val="25000"/>
                            </a:schemeClr>
                          </a:solidFill>
                        </a:rPr>
                        <a:t>Proceso de predicción</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Promedio de las predicciones de todos los modelos del conjunto</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Asigna diferentes pesos a cada modelo y los combina para hacer una predicción final</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1098562595"/>
                  </a:ext>
                </a:extLst>
              </a:tr>
              <a:tr h="629872">
                <a:tc>
                  <a:txBody>
                    <a:bodyPr/>
                    <a:lstStyle/>
                    <a:p>
                      <a:r>
                        <a:rPr lang="es-ES_tradnl" sz="2800" b="0" i="1" dirty="0">
                          <a:solidFill>
                            <a:schemeClr val="bg2">
                              <a:lumMod val="25000"/>
                            </a:schemeClr>
                          </a:solidFill>
                        </a:rPr>
                        <a:t>Sensibilidad al ruido</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Menos sensible al ruido y a los valores atípicos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just" defTabSz="3428914" rtl="0" eaLnBrk="1" fontAlgn="auto" latinLnBrk="0" hangingPunct="1">
                        <a:lnSpc>
                          <a:spcPct val="100000"/>
                        </a:lnSpc>
                        <a:spcBef>
                          <a:spcPts val="0"/>
                        </a:spcBef>
                        <a:spcAft>
                          <a:spcPts val="0"/>
                        </a:spcAft>
                        <a:buClrTx/>
                        <a:buSzTx/>
                        <a:buFontTx/>
                        <a:buNone/>
                        <a:tabLst/>
                        <a:defRPr/>
                      </a:pPr>
                      <a:r>
                        <a:rPr lang="es-ES" sz="2800" dirty="0">
                          <a:solidFill>
                            <a:schemeClr val="bg2">
                              <a:lumMod val="25000"/>
                            </a:schemeClr>
                          </a:solidFill>
                          <a:effectLst/>
                        </a:rPr>
                        <a:t>Puede ser más sensible al ruido y a los valores atípicos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18888026"/>
                  </a:ext>
                </a:extLst>
              </a:tr>
              <a:tr h="1148591">
                <a:tc>
                  <a:txBody>
                    <a:bodyPr/>
                    <a:lstStyle/>
                    <a:p>
                      <a:r>
                        <a:rPr lang="es-ES_tradnl" sz="2800" b="0" i="1" dirty="0">
                          <a:solidFill>
                            <a:schemeClr val="bg2">
                              <a:lumMod val="25000"/>
                            </a:schemeClr>
                          </a:solidFill>
                        </a:rPr>
                        <a:t>Tiempo de entrenamiento</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ser más rápido ya que los modelos se construyen de forma independiente</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requerir más tiempo de entrenamiento ya que cada modelo se entrena secuencialmente</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127683455"/>
                  </a:ext>
                </a:extLst>
              </a:tr>
              <a:tr h="1667309">
                <a:tc>
                  <a:txBody>
                    <a:bodyPr/>
                    <a:lstStyle/>
                    <a:p>
                      <a:r>
                        <a:rPr lang="es-ES_tradnl" sz="2800" b="0" i="1" dirty="0">
                          <a:solidFill>
                            <a:schemeClr val="bg2">
                              <a:lumMod val="25000"/>
                            </a:schemeClr>
                          </a:solidFill>
                        </a:rPr>
                        <a:t>Ventajas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Reduce la varianza, mejora la precisión y puede manejar grandes conjuntos de datos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Mejora la precisión y el rendimiento del modelo mediante la corrección de errores y la creación de modelos más precisos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32194339"/>
                  </a:ext>
                </a:extLst>
              </a:tr>
              <a:tr h="1148591">
                <a:tc>
                  <a:txBody>
                    <a:bodyPr/>
                    <a:lstStyle/>
                    <a:p>
                      <a:r>
                        <a:rPr lang="es-ES_tradnl" sz="2800" b="0" i="1" dirty="0">
                          <a:solidFill>
                            <a:schemeClr val="bg2">
                              <a:lumMod val="25000"/>
                            </a:schemeClr>
                          </a:solidFill>
                        </a:rPr>
                        <a:t>Desventajas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aumentar el sesgo y no mejorar la precisión si los modelos del conjunto son similares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ser más propenso al sobreajuste y al ruido si se usa un modelo débil o ruidoso</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2581608309"/>
                  </a:ext>
                </a:extLst>
              </a:tr>
            </a:tbl>
          </a:graphicData>
        </a:graphic>
      </p:graphicFrame>
    </p:spTree>
    <p:extLst>
      <p:ext uri="{BB962C8B-B14F-4D97-AF65-F5344CB8AC3E}">
        <p14:creationId xmlns:p14="http://schemas.microsoft.com/office/powerpoint/2010/main" val="287423304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XGBoost</a:t>
            </a:r>
            <a:endParaRPr lang="es-ES_tradnl" dirty="0">
              <a:solidFill>
                <a:schemeClr val="tx1"/>
              </a:solidFill>
            </a:endParaRPr>
          </a:p>
        </p:txBody>
      </p:sp>
    </p:spTree>
    <p:extLst>
      <p:ext uri="{BB962C8B-B14F-4D97-AF65-F5344CB8AC3E}">
        <p14:creationId xmlns:p14="http://schemas.microsoft.com/office/powerpoint/2010/main" val="143288934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software más utilizado en </a:t>
            </a:r>
            <a:r>
              <a:rPr lang="es-ES_tradnl" dirty="0" err="1"/>
              <a:t>Boosting</a:t>
            </a:r>
            <a:r>
              <a:rPr lang="es-ES_tradnl" dirty="0"/>
              <a:t> es </a:t>
            </a:r>
            <a:r>
              <a:rPr lang="es-ES_tradnl" b="1" dirty="0">
                <a:hlinkClick r:id="rId3"/>
              </a:rPr>
              <a:t>XGBoost</a:t>
            </a:r>
            <a:r>
              <a:rPr lang="es-ES_tradnl" dirty="0"/>
              <a:t>, una implementación del </a:t>
            </a:r>
            <a:r>
              <a:rPr lang="es-ES_tradnl" dirty="0" err="1"/>
              <a:t>Boosting</a:t>
            </a:r>
            <a:r>
              <a:rPr lang="es-ES_tradnl" dirty="0"/>
              <a:t> de gradiente estocástico desarrollado por </a:t>
            </a:r>
            <a:r>
              <a:rPr lang="es-ES_tradnl" dirty="0" err="1"/>
              <a:t>Tianqi</a:t>
            </a:r>
            <a:r>
              <a:rPr lang="es-ES_tradnl" dirty="0"/>
              <a:t> Chen y Carlos </a:t>
            </a:r>
            <a:r>
              <a:rPr lang="es-ES_tradnl" dirty="0" err="1"/>
              <a:t>Guestrin</a:t>
            </a:r>
            <a:r>
              <a:rPr lang="es-ES_tradnl" dirty="0"/>
              <a:t> en la Universidad de Washington. </a:t>
            </a:r>
          </a:p>
          <a:p>
            <a:pPr>
              <a:defRPr sz="4600">
                <a:latin typeface="Graphik Compact Regular"/>
                <a:ea typeface="Graphik Compact Regular"/>
                <a:cs typeface="Graphik Compact Regular"/>
                <a:sym typeface="Graphik Compact Regular"/>
              </a:defRPr>
            </a:pPr>
            <a:r>
              <a:rPr lang="es-ES_tradnl" dirty="0"/>
              <a:t>En </a:t>
            </a:r>
            <a:r>
              <a:rPr lang="es-ES_tradnl" dirty="0" err="1"/>
              <a:t>AdaBoost</a:t>
            </a:r>
            <a:r>
              <a:rPr lang="es-ES_tradnl" dirty="0"/>
              <a:t> se usa una función exponencial para ponderar cada residuo, con </a:t>
            </a:r>
            <a:r>
              <a:rPr lang="es-ES_tradnl" dirty="0" err="1"/>
              <a:t>XGBoost</a:t>
            </a:r>
            <a:r>
              <a:rPr lang="es-ES_tradnl" dirty="0"/>
              <a:t> se utiliza al gradiente de la función de costo y con ello se pondera a los residuos y los </a:t>
            </a:r>
            <a:r>
              <a:rPr lang="es-ES_tradnl" dirty="0" err="1"/>
              <a:t>weak</a:t>
            </a:r>
            <a:r>
              <a:rPr lang="es-ES_tradnl" dirty="0"/>
              <a:t> </a:t>
            </a:r>
            <a:r>
              <a:rPr lang="es-ES_tradnl" dirty="0" err="1"/>
              <a:t>learners</a:t>
            </a:r>
            <a:r>
              <a:rPr lang="es-ES_tradnl" dirty="0"/>
              <a:t>. </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spTree>
    <p:extLst>
      <p:ext uri="{BB962C8B-B14F-4D97-AF65-F5344CB8AC3E}">
        <p14:creationId xmlns:p14="http://schemas.microsoft.com/office/powerpoint/2010/main" val="296226537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mc:AlternateContent xmlns:mc="http://schemas.openxmlformats.org/markup-compatibility/2006" xmlns:a14="http://schemas.microsoft.com/office/drawing/2010/main">
        <mc:Choice Requires="a14">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modelo </a:t>
                </a:r>
                <a:r>
                  <a:rPr lang="es-ES_tradnl" dirty="0" err="1"/>
                  <a:t>XGBoost</a:t>
                </a:r>
                <a:r>
                  <a:rPr lang="es-ES_tradnl" dirty="0"/>
                  <a:t> tiene muchísimos </a:t>
                </a:r>
                <a:r>
                  <a:rPr lang="es-ES_tradnl" dirty="0" err="1"/>
                  <a:t>hiperparámetros</a:t>
                </a:r>
                <a:r>
                  <a:rPr lang="es-ES_tradnl" dirty="0"/>
                  <a:t>. Dos parámetros muy importantes son:</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err="1">
                    <a:solidFill>
                      <a:schemeClr val="accent3">
                        <a:lumMod val="75000"/>
                      </a:schemeClr>
                    </a:solidFill>
                  </a:rPr>
                  <a:t>subsample</a:t>
                </a:r>
                <a:r>
                  <a:rPr lang="es-ES_tradnl" dirty="0"/>
                  <a:t>: Controla la fracción de observaciones que se deben muestrear en cada iteración. El uso de submuestra hace que actúe como un bosque aleatorio excepto que el muestreo se realiza sin reemplazo (</a:t>
                </a:r>
                <a:r>
                  <a:rPr lang="es-ES_tradnl" b="1" dirty="0" err="1">
                    <a:solidFill>
                      <a:schemeClr val="accent3">
                        <a:lumMod val="75000"/>
                      </a:schemeClr>
                    </a:solidFill>
                  </a:rPr>
                  <a:t>Pasting</a:t>
                </a:r>
                <a:r>
                  <a:rPr lang="es-ES_tradnl" dirty="0"/>
                  <a:t>).</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a:solidFill>
                      <a:schemeClr val="accent1"/>
                    </a:solidFill>
                  </a:rPr>
                  <a:t>eta</a:t>
                </a:r>
                <a:r>
                  <a:rPr lang="es-ES_tradnl" dirty="0"/>
                  <a:t>: Un factor de contracción aplicado a cada </a:t>
                </a:r>
                <a14:m>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 </m:t>
                    </m:r>
                  </m:oMath>
                </a14:m>
                <a:r>
                  <a:rPr lang="es-ES_tradnl" dirty="0"/>
                  <a:t>de cada nuevo árbol que se va a agregando, el cual reduce el peso a las muestras mal clasificadas o con más error. El parámetro de contracción eta es útil para evitar el sobreajuste.</a:t>
                </a:r>
              </a:p>
            </p:txBody>
          </p:sp>
        </mc:Choice>
        <mc:Fallback xmlns="">
          <p:sp>
            <p:nvSpPr>
              <p:cNvPr id="212" name="Las redes neuronales originalmente se plantean como algoritmos matemáticos que tratan de imitar los cálculos complejos que tienen lugar en el cerebro.…"/>
              <p:cNvSpPr txBox="1">
                <a:spLocks noGrp="1" noRot="1" noChangeAspect="1" noMove="1" noResize="1" noEditPoints="1" noAdjustHandles="1" noChangeArrowheads="1" noChangeShapeType="1" noTextEdit="1"/>
              </p:cNvSpPr>
              <p:nvPr>
                <p:ph type="body" idx="1"/>
              </p:nvPr>
            </p:nvSpPr>
            <p:spPr>
              <a:xfrm>
                <a:off x="1257300" y="3507194"/>
                <a:ext cx="21869400" cy="9532780"/>
              </a:xfrm>
              <a:prstGeom prst="rect">
                <a:avLst/>
              </a:prstGeom>
              <a:blipFill>
                <a:blip r:embed="rId3"/>
                <a:stretch>
                  <a:fillRect l="-1334" t="-1332" r="-638"/>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296203136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428444"/>
          </a:xfrm>
          <a:prstGeom prst="rect">
            <a:avLst/>
          </a:prstGeom>
        </p:spPr>
        <p:txBody>
          <a:bodyPr>
            <a:normAutofit fontScale="92500" lnSpcReduction="10000"/>
          </a:bodyPr>
          <a:lstStyle/>
          <a:p>
            <a:pPr>
              <a:defRPr sz="4600">
                <a:latin typeface="Graphik Compact Regular"/>
                <a:ea typeface="Graphik Compact Regular"/>
                <a:cs typeface="Graphik Compact Regular"/>
                <a:sym typeface="Graphik Compact Regular"/>
              </a:defRPr>
            </a:pPr>
            <a:r>
              <a:rPr lang="es-ES_tradnl" dirty="0"/>
              <a:t>En Python, </a:t>
            </a:r>
            <a:r>
              <a:rPr lang="es-ES_tradnl" b="1" dirty="0" err="1">
                <a:solidFill>
                  <a:schemeClr val="accent1"/>
                </a:solidFill>
              </a:rPr>
              <a:t>XGBoost</a:t>
            </a:r>
            <a:r>
              <a:rPr lang="es-ES_tradnl" b="1" dirty="0"/>
              <a:t> </a:t>
            </a:r>
            <a:r>
              <a:rPr lang="es-ES_tradnl" dirty="0"/>
              <a:t>tiene dos interfaces: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Una propia más cercana al paradigma funcional (cercana a R).</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Una que imita al API de </a:t>
            </a:r>
            <a:r>
              <a:rPr lang="es-ES_tradnl" dirty="0" err="1"/>
              <a:t>Scikit-Learn</a:t>
            </a:r>
            <a:r>
              <a:rPr lang="es-ES_tradnl" dirty="0"/>
              <a:t>. Para ser consistente con otros métodos de </a:t>
            </a:r>
            <a:r>
              <a:rPr lang="es-ES_tradnl" dirty="0" err="1"/>
              <a:t>Scikit-Learn</a:t>
            </a:r>
            <a:r>
              <a:rPr lang="es-ES_tradnl" dirty="0"/>
              <a:t>, algunos parámetros son renombrados, como por ejemplo eta se llama </a:t>
            </a:r>
            <a:r>
              <a:rPr lang="es-ES_tradnl" i="1" dirty="0" err="1"/>
              <a:t>learning_rate</a:t>
            </a:r>
            <a:r>
              <a:rPr lang="es-ES_tradnl" dirty="0"/>
              <a:t>.</a:t>
            </a:r>
          </a:p>
          <a:p>
            <a:pPr>
              <a:defRPr sz="4600">
                <a:latin typeface="Graphik Compact Regular"/>
                <a:ea typeface="Graphik Compact Regular"/>
                <a:cs typeface="Graphik Compact Regular"/>
                <a:sym typeface="Graphik Compact Regular"/>
              </a:defRPr>
            </a:pPr>
            <a:r>
              <a:rPr lang="es-ES_tradnl" dirty="0"/>
              <a:t>Otra capacidad que presenta</a:t>
            </a:r>
            <a:r>
              <a:rPr lang="es-ES_tradnl" b="1" dirty="0"/>
              <a:t> </a:t>
            </a:r>
            <a:r>
              <a:rPr lang="es-ES_tradnl" b="1" dirty="0" err="1">
                <a:solidFill>
                  <a:schemeClr val="accent1"/>
                </a:solidFill>
              </a:rPr>
              <a:t>XGBoost</a:t>
            </a:r>
            <a:r>
              <a:rPr lang="es-ES_tradnl" dirty="0">
                <a:solidFill>
                  <a:schemeClr val="tx1"/>
                </a:solidFill>
              </a:rPr>
              <a:t>, dado su facilidad de tener </a:t>
            </a:r>
            <a:r>
              <a:rPr lang="es-ES_tradnl" dirty="0" err="1">
                <a:solidFill>
                  <a:schemeClr val="tx1"/>
                </a:solidFill>
              </a:rPr>
              <a:t>overfitting</a:t>
            </a:r>
            <a:r>
              <a:rPr lang="es-ES_tradnl" dirty="0">
                <a:solidFill>
                  <a:schemeClr val="tx1"/>
                </a:solidFill>
              </a:rPr>
              <a:t> es </a:t>
            </a:r>
            <a:r>
              <a:rPr lang="es-ES_tradnl" b="1" dirty="0">
                <a:solidFill>
                  <a:schemeClr val="accent5"/>
                </a:solidFill>
              </a:rPr>
              <a:t>regularización</a:t>
            </a:r>
            <a:r>
              <a:rPr lang="es-ES_tradnl" dirty="0">
                <a:solidFill>
                  <a:schemeClr val="tx1"/>
                </a:solidFill>
              </a:rPr>
              <a:t>.  Para ello se presenta dos parámetros que controlan dos partes: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solidFill>
                  <a:schemeClr val="tx1"/>
                </a:solidFill>
              </a:rPr>
              <a:t>reg_alpha</a:t>
            </a:r>
            <a:r>
              <a:rPr lang="es-ES_tradnl" dirty="0">
                <a:solidFill>
                  <a:schemeClr val="tx1"/>
                </a:solidFill>
              </a:rPr>
              <a:t>: El cual corresponde a una regularización L1 (Lasso)</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solidFill>
                  <a:schemeClr val="tx1"/>
                </a:solidFill>
              </a:rPr>
              <a:t>reg_lambda</a:t>
            </a:r>
            <a:r>
              <a:rPr lang="es-ES_tradnl" dirty="0">
                <a:solidFill>
                  <a:schemeClr val="tx1"/>
                </a:solidFill>
              </a:rPr>
              <a:t>: El cual corresponde a una regularización L2 (Ridge)</a:t>
            </a:r>
          </a:p>
          <a:p>
            <a:pPr>
              <a:defRPr sz="4600">
                <a:latin typeface="Graphik Compact Regular"/>
                <a:ea typeface="Graphik Compact Regular"/>
                <a:cs typeface="Graphik Compact Regular"/>
                <a:sym typeface="Graphik Compact Regular"/>
              </a:defRPr>
            </a:pPr>
            <a:r>
              <a:rPr lang="es-ES_tradnl" dirty="0">
                <a:solidFill>
                  <a:schemeClr val="tx1"/>
                </a:solidFill>
              </a:rPr>
              <a:t>Incrementar estos parámetros, penalizarán modelos y reducirán el tamaño de los árboles.</a:t>
            </a:r>
          </a:p>
          <a:p>
            <a:pPr>
              <a:defRPr sz="4600">
                <a:latin typeface="Graphik Compact Regular"/>
                <a:ea typeface="Graphik Compact Regular"/>
                <a:cs typeface="Graphik Compact Regular"/>
                <a:sym typeface="Graphik Compact Regular"/>
              </a:defRPr>
            </a:pPr>
            <a:r>
              <a:rPr lang="es-ES_tradnl" dirty="0">
                <a:solidFill>
                  <a:schemeClr val="tx1"/>
                </a:solidFill>
              </a:rPr>
              <a:t>Otra implementación de este tipo de modelos muy popular es </a:t>
            </a:r>
            <a:r>
              <a:rPr lang="en-US" dirty="0" err="1">
                <a:hlinkClick r:id="rId3"/>
              </a:rPr>
              <a:t>LightGBM</a:t>
            </a:r>
            <a:r>
              <a:rPr lang="en-US" dirty="0"/>
              <a:t>.</a:t>
            </a:r>
            <a:endParaRPr lang="es-ES_tradnl" dirty="0">
              <a:solidFill>
                <a:schemeClr val="tx1"/>
              </a:solidFill>
            </a:endParaRP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endParaRPr lang="es-ES_tradnl" dirty="0">
              <a:solidFill>
                <a:schemeClr val="tx1"/>
              </a:solidFill>
            </a:endParaRP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285285767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30907115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i tenemos una observación de n atributos, la neurona tendrá n entradas con n+1 pesos sinápticos.…"/>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Si tenemos una observación de </a:t>
            </a:r>
            <a:r>
              <a:rPr lang="es-ES_tradnl" dirty="0">
                <a:latin typeface="Graphik Compact Bold"/>
                <a:ea typeface="Graphik Compact Bold"/>
                <a:cs typeface="Graphik Compact Bold"/>
                <a:sym typeface="Graphik Compact Bold"/>
              </a:rPr>
              <a:t>n</a:t>
            </a:r>
            <a:r>
              <a:rPr lang="es-ES_tradnl" dirty="0"/>
              <a:t> atributos, la neurona tendrá </a:t>
            </a:r>
            <a:r>
              <a:rPr lang="es-ES_tradnl" dirty="0">
                <a:latin typeface="Graphik Compact Bold"/>
                <a:ea typeface="Graphik Compact Bold"/>
                <a:cs typeface="Graphik Compact Bold"/>
                <a:sym typeface="Graphik Compact Bold"/>
              </a:rPr>
              <a:t>n</a:t>
            </a:r>
            <a:r>
              <a:rPr lang="es-ES_tradnl" dirty="0"/>
              <a:t> entradas con </a:t>
            </a:r>
            <a:r>
              <a:rPr lang="es-ES_tradnl" dirty="0">
                <a:latin typeface="Graphik Compact Bold"/>
                <a:ea typeface="Graphik Compact Bold"/>
                <a:cs typeface="Graphik Compact Bold"/>
                <a:sym typeface="Graphik Compact Bold"/>
              </a:rPr>
              <a:t>n+1</a:t>
            </a:r>
            <a:r>
              <a:rPr lang="es-ES_tradnl" dirty="0"/>
              <a:t> pesos sinápticos. </a:t>
            </a:r>
          </a:p>
          <a:p>
            <a:pPr algn="l" defTabSz="584200">
              <a:lnSpc>
                <a:spcPct val="100000"/>
              </a:lnSpc>
              <a:spcBef>
                <a:spcPts val="3300"/>
              </a:spcBef>
              <a:tabLst/>
              <a:defRPr sz="4600" spc="0"/>
            </a:pPr>
            <a:r>
              <a:rPr lang="es-ES_tradnl" dirty="0"/>
              <a:t>Por lo que la parte lineal es:</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r>
              <a:rPr lang="es-ES_tradnl" dirty="0"/>
              <a:t>Donde </a:t>
            </a:r>
            <a:r>
              <a:rPr lang="es-ES_tradnl" dirty="0" err="1"/>
              <a:t>w</a:t>
            </a:r>
            <a:r>
              <a:rPr lang="es-ES_tradnl" baseline="-25000" dirty="0" err="1"/>
              <a:t>i</a:t>
            </a:r>
            <a:r>
              <a:rPr lang="es-ES_tradnl" dirty="0"/>
              <a:t>, b son los pesos sinápticos, que representan si la conexión es excitatoria (</a:t>
            </a:r>
            <a:r>
              <a:rPr lang="es-ES_tradnl" dirty="0" err="1"/>
              <a:t>w</a:t>
            </a:r>
            <a:r>
              <a:rPr lang="es-ES_tradnl" baseline="-25000" dirty="0" err="1"/>
              <a:t>i</a:t>
            </a:r>
            <a:r>
              <a:rPr lang="es-ES_tradnl" dirty="0"/>
              <a:t> &gt; 0) o inhibitoria (</a:t>
            </a:r>
            <a:r>
              <a:rPr lang="es-ES_tradnl" dirty="0" err="1"/>
              <a:t>w</a:t>
            </a:r>
            <a:r>
              <a:rPr lang="es-ES_tradnl" baseline="-25000" dirty="0" err="1"/>
              <a:t>i</a:t>
            </a:r>
            <a:r>
              <a:rPr lang="es-ES_tradnl" dirty="0"/>
              <a:t> &lt; 0), o que no haya conexión sináptica (</a:t>
            </a:r>
            <a:r>
              <a:rPr lang="es-ES_tradnl" dirty="0" err="1"/>
              <a:t>w</a:t>
            </a:r>
            <a:r>
              <a:rPr lang="es-ES_tradnl" baseline="-25000" dirty="0" err="1"/>
              <a:t>i</a:t>
            </a:r>
            <a:r>
              <a:rPr lang="es-ES_tradnl" dirty="0"/>
              <a:t> = 0)</a:t>
            </a:r>
          </a:p>
        </p:txBody>
      </p:sp>
      <p:sp>
        <p:nvSpPr>
          <p:cNvPr id="295"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97" name="path2344.png" descr="path2344.png"/>
          <p:cNvPicPr>
            <a:picLocks noChangeAspect="1"/>
          </p:cNvPicPr>
          <p:nvPr/>
        </p:nvPicPr>
        <p:blipFill>
          <a:blip r:embed="rId2"/>
          <a:stretch>
            <a:fillRect/>
          </a:stretch>
        </p:blipFill>
        <p:spPr>
          <a:xfrm>
            <a:off x="12540413" y="5104742"/>
            <a:ext cx="8720501" cy="3506515"/>
          </a:xfrm>
          <a:prstGeom prst="rect">
            <a:avLst/>
          </a:prstGeom>
          <a:ln w="12700">
            <a:miter lim="400000"/>
          </a:ln>
        </p:spPr>
      </p:pic>
      <p:sp>
        <p:nvSpPr>
          <p:cNvPr id="2" name="Footer Placeholder 4">
            <a:extLst>
              <a:ext uri="{FF2B5EF4-FFF2-40B4-BE49-F238E27FC236}">
                <a16:creationId xmlns:a16="http://schemas.microsoft.com/office/drawing/2014/main" id="{47D8C135-E3E7-9ABB-F314-146B9E81E06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5ECD8F7-100F-4724-D943-36A6D31D13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1D300F-545E-7F04-0758-91115887BFF7}"/>
                  </a:ext>
                </a:extLst>
              </p:cNvPr>
              <p:cNvSpPr txBox="1"/>
              <p:nvPr/>
            </p:nvSpPr>
            <p:spPr>
              <a:xfrm>
                <a:off x="5209665" y="6857999"/>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𝑛</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1A1D300F-545E-7F04-0758-91115887BFF7}"/>
                  </a:ext>
                </a:extLst>
              </p:cNvPr>
              <p:cNvSpPr txBox="1">
                <a:spLocks noRot="1" noChangeAspect="1" noMove="1" noResize="1" noEditPoints="1" noAdjustHandles="1" noChangeArrowheads="1" noChangeShapeType="1" noTextEdit="1"/>
              </p:cNvSpPr>
              <p:nvPr/>
            </p:nvSpPr>
            <p:spPr>
              <a:xfrm>
                <a:off x="5209665" y="6857999"/>
                <a:ext cx="4302012" cy="1348446"/>
              </a:xfrm>
              <a:prstGeom prst="rect">
                <a:avLst/>
              </a:prstGeom>
              <a:blipFill>
                <a:blip r:embed="rId3"/>
                <a:stretch>
                  <a:fillRect l="-18879" t="-147664" b="-20467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163291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or lo que la función de activación es una función no lineal que modela la variación de la tasa de disparo de la neurona.…"/>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90727">
              <a:lnSpc>
                <a:spcPct val="100000"/>
              </a:lnSpc>
              <a:spcBef>
                <a:spcPts val="2700"/>
              </a:spcBef>
              <a:tabLst/>
              <a:defRPr sz="3864" spc="0"/>
            </a:pPr>
            <a:r>
              <a:rPr lang="es-ES_tradnl" dirty="0"/>
              <a:t>Por lo que la función de activación es una función no lineal que modela la variación de la tasa de disparo de la neurona. </a:t>
            </a:r>
          </a:p>
          <a:p>
            <a:pPr algn="l" defTabSz="490727">
              <a:lnSpc>
                <a:spcPct val="100000"/>
              </a:lnSpc>
              <a:spcBef>
                <a:spcPts val="2700"/>
              </a:spcBef>
              <a:tabLst/>
              <a:defRPr sz="3864" spc="0"/>
            </a:pPr>
            <a:r>
              <a:rPr lang="es-ES_tradnl" dirty="0"/>
              <a:t>Y con esto último, tenemos la expresión mínima de una neurona, el cual es una </a:t>
            </a:r>
            <a:r>
              <a:rPr lang="es-ES_tradnl" dirty="0">
                <a:latin typeface="Graphik Compact Bold"/>
                <a:ea typeface="Graphik Compact Bold"/>
                <a:cs typeface="Graphik Compact Bold"/>
                <a:sym typeface="Graphik Compact Bold"/>
              </a:rPr>
              <a:t>unidad de cálculo no lineal</a:t>
            </a:r>
            <a:r>
              <a:rPr lang="es-ES_tradnl" dirty="0"/>
              <a:t>.</a:t>
            </a:r>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p:txBody>
      </p:sp>
      <p:sp>
        <p:nvSpPr>
          <p:cNvPr id="32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1" name="n45.png" descr="n45.png"/>
          <p:cNvPicPr>
            <a:picLocks noChangeAspect="1"/>
          </p:cNvPicPr>
          <p:nvPr/>
        </p:nvPicPr>
        <p:blipFill>
          <a:blip r:embed="rId2"/>
          <a:srcRect l="69334" t="27237"/>
          <a:stretch>
            <a:fillRect/>
          </a:stretch>
        </p:blipFill>
        <p:spPr>
          <a:xfrm>
            <a:off x="15629864" y="9316803"/>
            <a:ext cx="6022432" cy="3746886"/>
          </a:xfrm>
          <a:prstGeom prst="rect">
            <a:avLst/>
          </a:prstGeom>
          <a:ln w="12700">
            <a:miter lim="400000"/>
          </a:ln>
        </p:spPr>
      </p:pic>
      <p:pic>
        <p:nvPicPr>
          <p:cNvPr id="322" name="path2344.png" descr="path2344.png"/>
          <p:cNvPicPr>
            <a:picLocks noChangeAspect="1"/>
          </p:cNvPicPr>
          <p:nvPr/>
        </p:nvPicPr>
        <p:blipFill>
          <a:blip r:embed="rId3"/>
          <a:stretch>
            <a:fillRect/>
          </a:stretch>
        </p:blipFill>
        <p:spPr>
          <a:xfrm>
            <a:off x="7831749" y="7088226"/>
            <a:ext cx="8720502" cy="3506515"/>
          </a:xfrm>
          <a:prstGeom prst="rect">
            <a:avLst/>
          </a:prstGeom>
          <a:ln w="12700">
            <a:miter lim="400000"/>
          </a:ln>
        </p:spPr>
      </p:pic>
      <p:sp>
        <p:nvSpPr>
          <p:cNvPr id="323" name="Line"/>
          <p:cNvSpPr/>
          <p:nvPr/>
        </p:nvSpPr>
        <p:spPr>
          <a:xfrm>
            <a:off x="14670219" y="9186730"/>
            <a:ext cx="2313650" cy="2001008"/>
          </a:xfrm>
          <a:prstGeom prst="line">
            <a:avLst/>
          </a:prstGeom>
          <a:ln w="101600">
            <a:solidFill>
              <a:schemeClr val="accent3">
                <a:satOff val="23024"/>
                <a:lumOff val="-27718"/>
              </a:schemeClr>
            </a:solidFill>
            <a:miter lim="400000"/>
            <a:tailEnd type="triangle"/>
          </a:ln>
        </p:spPr>
        <p:txBody>
          <a:bodyPr lIns="50800" tIns="50800" rIns="50800" bIns="50800" anchor="ctr"/>
          <a:lstStyle/>
          <a:p>
            <a:endParaRPr lang="es-ES_tradnl"/>
          </a:p>
        </p:txBody>
      </p:sp>
      <p:sp>
        <p:nvSpPr>
          <p:cNvPr id="2" name="Footer Placeholder 4">
            <a:extLst>
              <a:ext uri="{FF2B5EF4-FFF2-40B4-BE49-F238E27FC236}">
                <a16:creationId xmlns:a16="http://schemas.microsoft.com/office/drawing/2014/main" id="{1439FEDC-4712-9A0E-9400-AB658EDEDAE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05AAEE8-F818-73C8-E082-174FDB2511A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extLst>
      <p:ext uri="{BB962C8B-B14F-4D97-AF65-F5344CB8AC3E}">
        <p14:creationId xmlns:p14="http://schemas.microsoft.com/office/powerpoint/2010/main" val="17521317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26"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7" name="path2344.png" descr="path2344.png"/>
          <p:cNvPicPr>
            <a:picLocks noChangeAspect="1"/>
          </p:cNvPicPr>
          <p:nvPr/>
        </p:nvPicPr>
        <p:blipFill>
          <a:blip r:embed="rId2"/>
          <a:stretch>
            <a:fillRect/>
          </a:stretch>
        </p:blipFill>
        <p:spPr>
          <a:xfrm>
            <a:off x="838283" y="5711591"/>
            <a:ext cx="5702107" cy="2292818"/>
          </a:xfrm>
          <a:prstGeom prst="rect">
            <a:avLst/>
          </a:prstGeom>
          <a:ln w="12700">
            <a:miter lim="400000"/>
          </a:ln>
        </p:spPr>
      </p:pic>
      <p:sp>
        <p:nvSpPr>
          <p:cNvPr id="328" name="Función escalón"/>
          <p:cNvSpPr txBox="1"/>
          <p:nvPr/>
        </p:nvSpPr>
        <p:spPr>
          <a:xfrm>
            <a:off x="8133344" y="5765961"/>
            <a:ext cx="3206647"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escalón</a:t>
            </a:r>
          </a:p>
        </p:txBody>
      </p:sp>
      <p:sp>
        <p:nvSpPr>
          <p:cNvPr id="329" name="Función signo"/>
          <p:cNvSpPr txBox="1"/>
          <p:nvPr/>
        </p:nvSpPr>
        <p:spPr>
          <a:xfrm>
            <a:off x="8351288" y="8135888"/>
            <a:ext cx="2770759"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signo</a:t>
            </a:r>
          </a:p>
        </p:txBody>
      </p:sp>
      <p:sp>
        <p:nvSpPr>
          <p:cNvPr id="330" name="Función lineal"/>
          <p:cNvSpPr txBox="1"/>
          <p:nvPr/>
        </p:nvSpPr>
        <p:spPr>
          <a:xfrm>
            <a:off x="8368953" y="10860435"/>
            <a:ext cx="2735428"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lineal</a:t>
            </a:r>
          </a:p>
        </p:txBody>
      </p:sp>
      <p:pic>
        <p:nvPicPr>
          <p:cNvPr id="331" name="fa1.png" descr="fa1.png"/>
          <p:cNvPicPr>
            <a:picLocks noChangeAspect="1"/>
          </p:cNvPicPr>
          <p:nvPr/>
        </p:nvPicPr>
        <p:blipFill>
          <a:blip r:embed="rId3"/>
          <a:stretch>
            <a:fillRect/>
          </a:stretch>
        </p:blipFill>
        <p:spPr>
          <a:xfrm>
            <a:off x="16898224" y="5047126"/>
            <a:ext cx="3180741" cy="2008083"/>
          </a:xfrm>
          <a:prstGeom prst="rect">
            <a:avLst/>
          </a:prstGeom>
          <a:ln w="12700">
            <a:miter lim="400000"/>
          </a:ln>
        </p:spPr>
      </p:pic>
      <p:pic>
        <p:nvPicPr>
          <p:cNvPr id="332" name="fa2.png" descr="fa2.png"/>
          <p:cNvPicPr>
            <a:picLocks noChangeAspect="1"/>
          </p:cNvPicPr>
          <p:nvPr/>
        </p:nvPicPr>
        <p:blipFill>
          <a:blip r:embed="rId4"/>
          <a:stretch>
            <a:fillRect/>
          </a:stretch>
        </p:blipFill>
        <p:spPr>
          <a:xfrm>
            <a:off x="17132526" y="7226774"/>
            <a:ext cx="2712137" cy="2388641"/>
          </a:xfrm>
          <a:prstGeom prst="rect">
            <a:avLst/>
          </a:prstGeom>
          <a:ln w="12700">
            <a:miter lim="400000"/>
          </a:ln>
        </p:spPr>
      </p:pic>
      <p:pic>
        <p:nvPicPr>
          <p:cNvPr id="333" name="fa3.png" descr="fa3.png"/>
          <p:cNvPicPr>
            <a:picLocks noChangeAspect="1"/>
          </p:cNvPicPr>
          <p:nvPr/>
        </p:nvPicPr>
        <p:blipFill>
          <a:blip r:embed="rId5"/>
          <a:stretch>
            <a:fillRect/>
          </a:stretch>
        </p:blipFill>
        <p:spPr>
          <a:xfrm>
            <a:off x="17132526" y="9951321"/>
            <a:ext cx="2712136" cy="2388641"/>
          </a:xfrm>
          <a:prstGeom prst="rect">
            <a:avLst/>
          </a:prstGeom>
          <a:ln w="12700">
            <a:miter lim="400000"/>
          </a:ln>
        </p:spPr>
      </p:pic>
      <p:sp>
        <p:nvSpPr>
          <p:cNvPr id="2" name="Footer Placeholder 4">
            <a:extLst>
              <a:ext uri="{FF2B5EF4-FFF2-40B4-BE49-F238E27FC236}">
                <a16:creationId xmlns:a16="http://schemas.microsoft.com/office/drawing/2014/main" id="{03560515-7F52-E12A-B1C1-E7821B3837B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795AA8-898D-4BE8-0B12-96D38836EE8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4385CE-E383-081F-A4D7-A37DFACFD2D7}"/>
                  </a:ext>
                </a:extLst>
              </p:cNvPr>
              <p:cNvSpPr txBox="1"/>
              <p:nvPr/>
            </p:nvSpPr>
            <p:spPr>
              <a:xfrm>
                <a:off x="12098623" y="5501946"/>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AF4385CE-E383-081F-A4D7-A37DFACFD2D7}"/>
                  </a:ext>
                </a:extLst>
              </p:cNvPr>
              <p:cNvSpPr txBox="1">
                <a:spLocks noRot="1" noChangeAspect="1" noMove="1" noResize="1" noEditPoints="1" noAdjustHandles="1" noChangeArrowheads="1" noChangeShapeType="1" noTextEdit="1"/>
              </p:cNvSpPr>
              <p:nvPr/>
            </p:nvSpPr>
            <p:spPr>
              <a:xfrm>
                <a:off x="12098623" y="5501946"/>
                <a:ext cx="3754874" cy="1098442"/>
              </a:xfrm>
              <a:prstGeom prst="rect">
                <a:avLst/>
              </a:prstGeom>
              <a:blipFill>
                <a:blip r:embed="rId6"/>
                <a:stretch>
                  <a:fillRect l="-23906" t="-301149" r="-12795"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5B13CC-BF74-0A43-9ED4-DCF8D6333ACE}"/>
                  </a:ext>
                </a:extLst>
              </p:cNvPr>
              <p:cNvSpPr txBox="1"/>
              <p:nvPr/>
            </p:nvSpPr>
            <p:spPr>
              <a:xfrm>
                <a:off x="12059957" y="7887962"/>
                <a:ext cx="4134658"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335B13CC-BF74-0A43-9ED4-DCF8D6333ACE}"/>
                  </a:ext>
                </a:extLst>
              </p:cNvPr>
              <p:cNvSpPr txBox="1">
                <a:spLocks noRot="1" noChangeAspect="1" noMove="1" noResize="1" noEditPoints="1" noAdjustHandles="1" noChangeArrowheads="1" noChangeShapeType="1" noTextEdit="1"/>
              </p:cNvSpPr>
              <p:nvPr/>
            </p:nvSpPr>
            <p:spPr>
              <a:xfrm>
                <a:off x="12059957" y="7887962"/>
                <a:ext cx="4134658" cy="1098442"/>
              </a:xfrm>
              <a:prstGeom prst="rect">
                <a:avLst/>
              </a:prstGeom>
              <a:blipFill>
                <a:blip r:embed="rId7"/>
                <a:stretch>
                  <a:fillRect l="-21713" t="-301149" r="-2446"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8F4C3F-5406-83BD-C88F-30EFB9739B90}"/>
                  </a:ext>
                </a:extLst>
              </p:cNvPr>
              <p:cNvSpPr txBox="1"/>
              <p:nvPr/>
            </p:nvSpPr>
            <p:spPr>
              <a:xfrm>
                <a:off x="12192000" y="10899419"/>
                <a:ext cx="205453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6E8F4C3F-5406-83BD-C88F-30EFB9739B90}"/>
                  </a:ext>
                </a:extLst>
              </p:cNvPr>
              <p:cNvSpPr txBox="1">
                <a:spLocks noRot="1" noChangeAspect="1" noMove="1" noResize="1" noEditPoints="1" noAdjustHandles="1" noChangeArrowheads="1" noChangeShapeType="1" noTextEdit="1"/>
              </p:cNvSpPr>
              <p:nvPr/>
            </p:nvSpPr>
            <p:spPr>
              <a:xfrm>
                <a:off x="12192000" y="10899419"/>
                <a:ext cx="2054537" cy="492443"/>
              </a:xfrm>
              <a:prstGeom prst="rect">
                <a:avLst/>
              </a:prstGeom>
              <a:blipFill>
                <a:blip r:embed="rId8"/>
                <a:stretch>
                  <a:fillRect l="-11111" t="-17500" b="-4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2232BA-331F-9FF8-D7FF-B5047BB41FF4}"/>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DD2232BA-331F-9FF8-D7FF-B5047BB41FF4}"/>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9"/>
                <a:stretch>
                  <a:fillRect l="-4706" t="-152885" b="-21346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8332547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4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sp>
        <p:nvSpPr>
          <p:cNvPr id="341" name="Funciones sigmoideas"/>
          <p:cNvSpPr txBox="1"/>
          <p:nvPr/>
        </p:nvSpPr>
        <p:spPr>
          <a:xfrm>
            <a:off x="7578165" y="5863098"/>
            <a:ext cx="4350871"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Funciones sigmoideas</a:t>
            </a:r>
          </a:p>
        </p:txBody>
      </p:sp>
      <p:sp>
        <p:nvSpPr>
          <p:cNvPr id="342" name="Función ReLu"/>
          <p:cNvSpPr txBox="1"/>
          <p:nvPr/>
        </p:nvSpPr>
        <p:spPr>
          <a:xfrm>
            <a:off x="8413874" y="10471817"/>
            <a:ext cx="2679452"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ReLu</a:t>
            </a:r>
          </a:p>
        </p:txBody>
      </p:sp>
      <p:pic>
        <p:nvPicPr>
          <p:cNvPr id="343" name="fa4.png" descr="fa4.png"/>
          <p:cNvPicPr>
            <a:picLocks noChangeAspect="1"/>
          </p:cNvPicPr>
          <p:nvPr/>
        </p:nvPicPr>
        <p:blipFill>
          <a:blip r:embed="rId2"/>
          <a:stretch>
            <a:fillRect/>
          </a:stretch>
        </p:blipFill>
        <p:spPr>
          <a:xfrm>
            <a:off x="18372894" y="6902450"/>
            <a:ext cx="2712136" cy="2388640"/>
          </a:xfrm>
          <a:prstGeom prst="rect">
            <a:avLst/>
          </a:prstGeom>
          <a:ln w="12700">
            <a:miter lim="400000"/>
          </a:ln>
        </p:spPr>
      </p:pic>
      <p:pic>
        <p:nvPicPr>
          <p:cNvPr id="344" name="fa5.png" descr="fa5.png"/>
          <p:cNvPicPr>
            <a:picLocks noChangeAspect="1"/>
          </p:cNvPicPr>
          <p:nvPr/>
        </p:nvPicPr>
        <p:blipFill>
          <a:blip r:embed="rId3"/>
          <a:stretch>
            <a:fillRect/>
          </a:stretch>
        </p:blipFill>
        <p:spPr>
          <a:xfrm>
            <a:off x="18246973" y="4852451"/>
            <a:ext cx="2963976" cy="1778386"/>
          </a:xfrm>
          <a:prstGeom prst="rect">
            <a:avLst/>
          </a:prstGeom>
          <a:ln w="12700">
            <a:miter lim="400000"/>
          </a:ln>
        </p:spPr>
      </p:pic>
      <p:pic>
        <p:nvPicPr>
          <p:cNvPr id="345" name="fa6.png" descr="fa6.png"/>
          <p:cNvPicPr>
            <a:picLocks noChangeAspect="1"/>
          </p:cNvPicPr>
          <p:nvPr/>
        </p:nvPicPr>
        <p:blipFill>
          <a:blip r:embed="rId4"/>
          <a:stretch>
            <a:fillRect/>
          </a:stretch>
        </p:blipFill>
        <p:spPr>
          <a:xfrm>
            <a:off x="18190940" y="9562703"/>
            <a:ext cx="3076044" cy="1834508"/>
          </a:xfrm>
          <a:prstGeom prst="rect">
            <a:avLst/>
          </a:prstGeom>
          <a:ln w="12700">
            <a:miter lim="400000"/>
          </a:ln>
        </p:spPr>
      </p:pic>
      <p:pic>
        <p:nvPicPr>
          <p:cNvPr id="349" name="path2344.png" descr="path2344.png"/>
          <p:cNvPicPr>
            <a:picLocks noChangeAspect="1"/>
          </p:cNvPicPr>
          <p:nvPr/>
        </p:nvPicPr>
        <p:blipFill>
          <a:blip r:embed="rId5"/>
          <a:stretch>
            <a:fillRect/>
          </a:stretch>
        </p:blipFill>
        <p:spPr>
          <a:xfrm>
            <a:off x="838283" y="5711591"/>
            <a:ext cx="5702107" cy="2292818"/>
          </a:xfrm>
          <a:prstGeom prst="rect">
            <a:avLst/>
          </a:prstGeom>
          <a:ln w="12700">
            <a:miter lim="400000"/>
          </a:ln>
        </p:spPr>
      </p:pic>
      <p:sp>
        <p:nvSpPr>
          <p:cNvPr id="2" name="Footer Placeholder 4">
            <a:extLst>
              <a:ext uri="{FF2B5EF4-FFF2-40B4-BE49-F238E27FC236}">
                <a16:creationId xmlns:a16="http://schemas.microsoft.com/office/drawing/2014/main" id="{A0C8B6DF-BBBB-53C0-121A-8B38341F57D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13F20455-2891-EAC1-61E8-63E622F84C3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CCE0AC-C483-ECC2-9F3B-0E854797E0A8}"/>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2CCE0AC-C483-ECC2-9F3B-0E854797E0A8}"/>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6"/>
                <a:stretch>
                  <a:fillRect l="-4706" t="-152885" b="-2134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8226DB-7AFA-A387-5E0D-AF60618F03F8}"/>
                  </a:ext>
                </a:extLst>
              </p:cNvPr>
              <p:cNvSpPr txBox="1"/>
              <p:nvPr/>
            </p:nvSpPr>
            <p:spPr>
              <a:xfrm>
                <a:off x="13318756" y="5670160"/>
                <a:ext cx="3187283" cy="956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Pr>
                        <m:num>
                          <m:sSup>
                            <m:sSup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p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𝑒</m:t>
                              </m:r>
                            </m:e>
                            <m:sup>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sup>
                          </m:sSup>
                        </m:num>
                        <m:den>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𝑥</m:t>
                              </m:r>
                            </m:sup>
                          </m:sSup>
                        </m:den>
                      </m:f>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AB8226DB-7AFA-A387-5E0D-AF60618F03F8}"/>
                  </a:ext>
                </a:extLst>
              </p:cNvPr>
              <p:cNvSpPr txBox="1">
                <a:spLocks noRot="1" noChangeAspect="1" noMove="1" noResize="1" noEditPoints="1" noAdjustHandles="1" noChangeArrowheads="1" noChangeShapeType="1" noTextEdit="1"/>
              </p:cNvSpPr>
              <p:nvPr/>
            </p:nvSpPr>
            <p:spPr>
              <a:xfrm>
                <a:off x="13318756" y="5670160"/>
                <a:ext cx="3187283" cy="956287"/>
              </a:xfrm>
              <a:prstGeom prst="rect">
                <a:avLst/>
              </a:prstGeom>
              <a:blipFill>
                <a:blip r:embed="rId7"/>
                <a:stretch>
                  <a:fillRect l="-6746" t="-17105" b="-2236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CCB69D-7A5D-F877-137E-B31F21F3F3DB}"/>
                  </a:ext>
                </a:extLst>
              </p:cNvPr>
              <p:cNvSpPr txBox="1"/>
              <p:nvPr/>
            </p:nvSpPr>
            <p:spPr>
              <a:xfrm>
                <a:off x="13313501" y="7984341"/>
                <a:ext cx="345479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m:rPr>
                          <m:sty m:val="p"/>
                        </m:rPr>
                        <a:rPr kumimoji="0" lang="en-US" sz="4000" b="0" i="0" u="none" strike="noStrike" cap="none" spc="-26" normalizeH="0" baseline="0" smtClean="0">
                          <a:ln>
                            <a:noFill/>
                          </a:ln>
                          <a:solidFill>
                            <a:srgbClr val="000000"/>
                          </a:solidFill>
                          <a:effectLst/>
                          <a:uFillTx/>
                          <a:latin typeface="Cambria Math" panose="02040503050406030204" pitchFamily="18" charset="0"/>
                          <a:sym typeface="Graphik Compact Regular"/>
                        </a:rPr>
                        <m:t>tanh</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1DCCB69D-7A5D-F877-137E-B31F21F3F3DB}"/>
                  </a:ext>
                </a:extLst>
              </p:cNvPr>
              <p:cNvSpPr txBox="1">
                <a:spLocks noRot="1" noChangeAspect="1" noMove="1" noResize="1" noEditPoints="1" noAdjustHandles="1" noChangeArrowheads="1" noChangeShapeType="1" noTextEdit="1"/>
              </p:cNvSpPr>
              <p:nvPr/>
            </p:nvSpPr>
            <p:spPr>
              <a:xfrm>
                <a:off x="13313501" y="7984341"/>
                <a:ext cx="3454792" cy="492443"/>
              </a:xfrm>
              <a:prstGeom prst="rect">
                <a:avLst/>
              </a:prstGeom>
              <a:blipFill>
                <a:blip r:embed="rId8"/>
                <a:stretch>
                  <a:fillRect l="-6227" t="-27500" r="-3663" b="-5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0DA6FF-0F72-8269-87C8-1BAB0E27D324}"/>
                  </a:ext>
                </a:extLst>
              </p:cNvPr>
              <p:cNvSpPr txBox="1"/>
              <p:nvPr/>
            </p:nvSpPr>
            <p:spPr>
              <a:xfrm>
                <a:off x="13290676" y="10207802"/>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560DA6FF-0F72-8269-87C8-1BAB0E27D324}"/>
                  </a:ext>
                </a:extLst>
              </p:cNvPr>
              <p:cNvSpPr txBox="1">
                <a:spLocks noRot="1" noChangeAspect="1" noMove="1" noResize="1" noEditPoints="1" noAdjustHandles="1" noChangeArrowheads="1" noChangeShapeType="1" noTextEdit="1"/>
              </p:cNvSpPr>
              <p:nvPr/>
            </p:nvSpPr>
            <p:spPr>
              <a:xfrm>
                <a:off x="13290676" y="10207802"/>
                <a:ext cx="3754874" cy="1098442"/>
              </a:xfrm>
              <a:prstGeom prst="rect">
                <a:avLst/>
              </a:prstGeom>
              <a:blipFill>
                <a:blip r:embed="rId9"/>
                <a:stretch>
                  <a:fillRect l="-23906" t="-302299" r="-12795" b="-41264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820947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AND</a:t>
            </a:r>
            <a:r>
              <a:rPr lang="es-ES_tradnl" dirty="0"/>
              <a:t> (2 entradas)</a:t>
            </a:r>
          </a:p>
        </p:txBody>
      </p:sp>
      <p:sp>
        <p:nvSpPr>
          <p:cNvPr id="35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59"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60" name="neuronaAND.png" descr="neuronaAND.png"/>
          <p:cNvPicPr>
            <a:picLocks noChangeAspect="1"/>
          </p:cNvPicPr>
          <p:nvPr/>
        </p:nvPicPr>
        <p:blipFill>
          <a:blip r:embed="rId2"/>
          <a:stretch>
            <a:fillRect/>
          </a:stretch>
        </p:blipFill>
        <p:spPr>
          <a:xfrm>
            <a:off x="6373217" y="7289120"/>
            <a:ext cx="7615986" cy="3104727"/>
          </a:xfrm>
          <a:prstGeom prst="rect">
            <a:avLst/>
          </a:prstGeom>
          <a:ln w="12700">
            <a:miter lim="400000"/>
          </a:ln>
        </p:spPr>
      </p:pic>
      <p:pic>
        <p:nvPicPr>
          <p:cNvPr id="361" name="tranAND.png" descr="tranAND.png"/>
          <p:cNvPicPr>
            <a:picLocks noChangeAspect="1"/>
          </p:cNvPicPr>
          <p:nvPr/>
        </p:nvPicPr>
        <p:blipFill>
          <a:blip r:embed="rId3"/>
          <a:stretch>
            <a:fillRect/>
          </a:stretch>
        </p:blipFill>
        <p:spPr>
          <a:xfrm>
            <a:off x="15285031" y="5388607"/>
            <a:ext cx="6233630" cy="6176353"/>
          </a:xfrm>
          <a:prstGeom prst="rect">
            <a:avLst/>
          </a:prstGeom>
          <a:ln w="12700">
            <a:miter lim="400000"/>
          </a:ln>
        </p:spPr>
      </p:pic>
      <p:sp>
        <p:nvSpPr>
          <p:cNvPr id="2" name="Footer Placeholder 4">
            <a:extLst>
              <a:ext uri="{FF2B5EF4-FFF2-40B4-BE49-F238E27FC236}">
                <a16:creationId xmlns:a16="http://schemas.microsoft.com/office/drawing/2014/main" id="{27982BE9-9CB7-978D-B502-3E1E88DE0AE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43A3F8-F4B5-2294-D1C4-FFE8AB0156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p:spTree>
    <p:extLst>
      <p:ext uri="{BB962C8B-B14F-4D97-AF65-F5344CB8AC3E}">
        <p14:creationId xmlns:p14="http://schemas.microsoft.com/office/powerpoint/2010/main" val="2593408249"/>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6957</TotalTime>
  <Words>3138</Words>
  <Application>Microsoft Office PowerPoint</Application>
  <PresentationFormat>Personalizado</PresentationFormat>
  <Paragraphs>395</Paragraphs>
  <Slides>47</Slides>
  <Notes>27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47</vt:i4>
      </vt:variant>
    </vt:vector>
  </HeadingPairs>
  <TitlesOfParts>
    <vt:vector size="57" baseType="lpstr">
      <vt:lpstr>Arial</vt: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Métodos de ensamble</vt:lpstr>
      <vt:lpstr>Repaso clase anterior</vt:lpstr>
      <vt:lpstr>Perceptrón</vt:lpstr>
      <vt:lpstr>Perceptrón</vt:lpstr>
      <vt:lpstr>Perceptrón</vt:lpstr>
      <vt:lpstr>Perceptrón</vt:lpstr>
      <vt:lpstr>Perceptrón</vt:lpstr>
      <vt:lpstr>Perceptrón</vt:lpstr>
      <vt:lpstr>Perceptrón</vt:lpstr>
      <vt:lpstr>Redes Feed-foRward</vt:lpstr>
      <vt:lpstr>Entrenamiento</vt:lpstr>
      <vt:lpstr>Pytorch</vt:lpstr>
      <vt:lpstr>Presentación de PowerPoint</vt:lpstr>
      <vt:lpstr>Métodos de ensamble</vt:lpstr>
      <vt:lpstr>Métodos de ensamble</vt:lpstr>
      <vt:lpstr>Presentación de PowerPoint</vt:lpstr>
      <vt:lpstr>Modelos que Votan</vt:lpstr>
      <vt:lpstr>Modelos que Votan</vt:lpstr>
      <vt:lpstr>Modelos que Votan</vt:lpstr>
      <vt:lpstr>Modelos que Votan</vt:lpstr>
      <vt:lpstr>Modelos que Votan</vt:lpstr>
      <vt:lpstr>Modelos que Votan</vt:lpstr>
      <vt:lpstr>Modelos que Votan</vt:lpstr>
      <vt:lpstr>Modelos que Votan</vt:lpstr>
      <vt:lpstr>Presentación de PowerPoint</vt:lpstr>
      <vt:lpstr>Presentación de PowerPoint</vt:lpstr>
      <vt:lpstr>Bagging</vt:lpstr>
      <vt:lpstr>Bagging</vt:lpstr>
      <vt:lpstr>Bagging</vt:lpstr>
      <vt:lpstr>Bagging</vt:lpstr>
      <vt:lpstr>Bagging</vt:lpstr>
      <vt:lpstr>Presentación de PowerPoint</vt:lpstr>
      <vt:lpstr>Bosques aleatorios</vt:lpstr>
      <vt:lpstr>Bosques aleatorios</vt:lpstr>
      <vt:lpstr>Bosques aleatorios</vt:lpstr>
      <vt:lpstr>Bosques aleatorios</vt:lpstr>
      <vt:lpstr>Presentación de PowerPoint</vt:lpstr>
      <vt:lpstr>Boosting</vt:lpstr>
      <vt:lpstr>Boosting</vt:lpstr>
      <vt:lpstr>Boosting</vt:lpstr>
      <vt:lpstr>Boosting</vt:lpstr>
      <vt:lpstr>Boosting Vs. Bagging</vt:lpstr>
      <vt:lpstr>Presentación de PowerPoint</vt:lpstr>
      <vt:lpstr>XGBoost</vt:lpstr>
      <vt:lpstr>XGBoost</vt:lpstr>
      <vt:lpstr>XGBoost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rocio garcia tierra</cp:lastModifiedBy>
  <cp:revision>111</cp:revision>
  <dcterms:modified xsi:type="dcterms:W3CDTF">2025-04-11T18:15:25Z</dcterms:modified>
</cp:coreProperties>
</file>